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75" r:id="rId3"/>
    <p:sldId id="280" r:id="rId4"/>
    <p:sldId id="266" r:id="rId5"/>
    <p:sldId id="277" r:id="rId6"/>
    <p:sldId id="276" r:id="rId7"/>
    <p:sldId id="273" r:id="rId8"/>
    <p:sldId id="271" r:id="rId9"/>
    <p:sldId id="279" r:id="rId10"/>
    <p:sldId id="263" r:id="rId11"/>
    <p:sldId id="285" r:id="rId12"/>
    <p:sldId id="278" r:id="rId13"/>
    <p:sldId id="272" r:id="rId14"/>
    <p:sldId id="257" r:id="rId15"/>
    <p:sldId id="260" r:id="rId16"/>
    <p:sldId id="262" r:id="rId17"/>
    <p:sldId id="264" r:id="rId18"/>
    <p:sldId id="265" r:id="rId19"/>
    <p:sldId id="283" r:id="rId20"/>
    <p:sldId id="282" r:id="rId21"/>
    <p:sldId id="284" r:id="rId22"/>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6" d="100"/>
          <a:sy n="106" d="100"/>
        </p:scale>
        <p:origin x="7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11/6/2023</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2491396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11/6/2023</a:t>
            </a:fld>
            <a:endParaRPr lang="en-US" dirty="0"/>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1421754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11/6/2023</a:t>
            </a:fld>
            <a:endParaRPr lang="en-US" dirty="0"/>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2802786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11/6/2023</a:t>
            </a:fld>
            <a:endParaRPr lang="en-US" dirty="0"/>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598915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11/6/2023</a:t>
            </a:fld>
            <a:endParaRPr lang="en-US" dirty="0"/>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3180756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11/6/2023</a:t>
            </a:fld>
            <a:endParaRPr lang="en-US" dirty="0"/>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3998453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11/6/2023</a:t>
            </a:fld>
            <a:endParaRPr lang="en-US" dirty="0"/>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42172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11/6/2023</a:t>
            </a:fld>
            <a:endParaRPr lang="en-US" dirty="0"/>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112437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11/6/2023</a:t>
            </a:fld>
            <a:endParaRPr lang="en-US" dirty="0"/>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4114708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11/6/2023</a:t>
            </a:fld>
            <a:endParaRPr lang="en-US" dirty="0"/>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1444441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11/6/2023</a:t>
            </a:fld>
            <a:endParaRPr lang="en-US" dirty="0"/>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4009467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dirty="0"/>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dirty="0"/>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dirty="0"/>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11/6/2023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‹Nº›</a:t>
            </a:fld>
            <a:endParaRPr lang="en-US" dirty="0"/>
          </a:p>
        </p:txBody>
      </p:sp>
    </p:spTree>
    <p:extLst>
      <p:ext uri="{BB962C8B-B14F-4D97-AF65-F5344CB8AC3E}">
        <p14:creationId xmlns:p14="http://schemas.microsoft.com/office/powerpoint/2010/main" val="60383616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rstudio.com/" TargetMode="External"/><Relationship Id="rId2" Type="http://schemas.openxmlformats.org/officeDocument/2006/relationships/hyperlink" Target="https://www.r-project.org/"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experiencia21.tec.mx/courses/180106/files/59899109?wrap=1"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ideo" Target="https://www.youtube.com/embed/X3paOmcrTjQ?feature=oembed"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Fondo artístico vistoso">
            <a:extLst>
              <a:ext uri="{FF2B5EF4-FFF2-40B4-BE49-F238E27FC236}">
                <a16:creationId xmlns:a16="http://schemas.microsoft.com/office/drawing/2014/main" id="{F85EDF65-96FF-B319-CBEB-1E37AE6FCA33}"/>
              </a:ext>
            </a:extLst>
          </p:cNvPr>
          <p:cNvPicPr>
            <a:picLocks noChangeAspect="1"/>
          </p:cNvPicPr>
          <p:nvPr/>
        </p:nvPicPr>
        <p:blipFill rotWithShape="1">
          <a:blip r:embed="rId2">
            <a:alphaModFix amt="70000"/>
          </a:blip>
          <a:srcRect t="438" r="-1" b="-1"/>
          <a:stretch/>
        </p:blipFill>
        <p:spPr>
          <a:xfrm>
            <a:off x="20" y="10"/>
            <a:ext cx="12188932" cy="6856614"/>
          </a:xfrm>
          <a:prstGeom prst="rect">
            <a:avLst/>
          </a:prstGeom>
        </p:spPr>
      </p:pic>
      <p:sp>
        <p:nvSpPr>
          <p:cNvPr id="2" name="Título 1">
            <a:extLst>
              <a:ext uri="{FF2B5EF4-FFF2-40B4-BE49-F238E27FC236}">
                <a16:creationId xmlns:a16="http://schemas.microsoft.com/office/drawing/2014/main" id="{F547AD4D-B083-4AB3-60CC-E57EE6E1C565}"/>
              </a:ext>
            </a:extLst>
          </p:cNvPr>
          <p:cNvSpPr>
            <a:spLocks noGrp="1"/>
          </p:cNvSpPr>
          <p:nvPr>
            <p:ph type="ctrTitle"/>
          </p:nvPr>
        </p:nvSpPr>
        <p:spPr>
          <a:xfrm>
            <a:off x="513112" y="744909"/>
            <a:ext cx="11211123" cy="3145855"/>
          </a:xfrm>
        </p:spPr>
        <p:txBody>
          <a:bodyPr anchor="b">
            <a:normAutofit/>
          </a:bodyPr>
          <a:lstStyle/>
          <a:p>
            <a:r>
              <a:rPr lang="en-US" sz="6600" dirty="0" err="1">
                <a:solidFill>
                  <a:srgbClr val="FFFFFF"/>
                </a:solidFill>
              </a:rPr>
              <a:t>Minería</a:t>
            </a:r>
            <a:r>
              <a:rPr lang="en-US" sz="6600" dirty="0">
                <a:solidFill>
                  <a:srgbClr val="FFFFFF"/>
                </a:solidFill>
              </a:rPr>
              <a:t> de </a:t>
            </a:r>
            <a:r>
              <a:rPr lang="en-US" sz="6600" dirty="0" err="1">
                <a:solidFill>
                  <a:srgbClr val="FFFFFF"/>
                </a:solidFill>
              </a:rPr>
              <a:t>datos</a:t>
            </a:r>
            <a:endParaRPr lang="es-MX" sz="6600" dirty="0">
              <a:solidFill>
                <a:srgbClr val="FFFFFF"/>
              </a:solidFill>
            </a:endParaRPr>
          </a:p>
        </p:txBody>
      </p:sp>
      <p:sp>
        <p:nvSpPr>
          <p:cNvPr id="3" name="Subtítulo 2">
            <a:extLst>
              <a:ext uri="{FF2B5EF4-FFF2-40B4-BE49-F238E27FC236}">
                <a16:creationId xmlns:a16="http://schemas.microsoft.com/office/drawing/2014/main" id="{E5D22CCD-5E8D-1084-5382-A648C7B7DE5B}"/>
              </a:ext>
            </a:extLst>
          </p:cNvPr>
          <p:cNvSpPr>
            <a:spLocks noGrp="1"/>
          </p:cNvSpPr>
          <p:nvPr>
            <p:ph type="subTitle" idx="1"/>
          </p:nvPr>
        </p:nvSpPr>
        <p:spPr>
          <a:xfrm>
            <a:off x="1218708" y="4069780"/>
            <a:ext cx="9781327" cy="2056617"/>
          </a:xfrm>
        </p:spPr>
        <p:txBody>
          <a:bodyPr anchor="t">
            <a:normAutofit/>
          </a:bodyPr>
          <a:lstStyle/>
          <a:p>
            <a:r>
              <a:rPr lang="en-US" sz="3200" dirty="0">
                <a:solidFill>
                  <a:srgbClr val="FFFFFF"/>
                </a:solidFill>
              </a:rPr>
              <a:t>Alan Hazael Coello Trejo</a:t>
            </a:r>
          </a:p>
          <a:p>
            <a:r>
              <a:rPr lang="en-US" sz="3200" dirty="0">
                <a:solidFill>
                  <a:srgbClr val="FFFFFF"/>
                </a:solidFill>
              </a:rPr>
              <a:t>Alan.coello@tec.mx</a:t>
            </a:r>
            <a:endParaRPr lang="es-MX" sz="3200" dirty="0">
              <a:solidFill>
                <a:srgbClr val="FFFFFF"/>
              </a:solidFill>
            </a:endParaRPr>
          </a:p>
        </p:txBody>
      </p:sp>
      <p:grpSp>
        <p:nvGrpSpPr>
          <p:cNvPr id="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dirty="0"/>
            </a:p>
          </p:txBody>
        </p:sp>
        <p:sp>
          <p:nvSpPr>
            <p:cNvPr id="17" name="Freeform: Shape 1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dirty="0"/>
            </a:p>
          </p:txBody>
        </p:sp>
        <p:sp>
          <p:nvSpPr>
            <p:cNvPr id="18" name="Freeform: Shape 1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dirty="0"/>
            </a:p>
          </p:txBody>
        </p:sp>
        <p:sp>
          <p:nvSpPr>
            <p:cNvPr id="19" name="Freeform: Shape 1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dirty="0"/>
            </a:p>
          </p:txBody>
        </p:sp>
        <p:sp>
          <p:nvSpPr>
            <p:cNvPr id="20" name="Freeform: Shape 1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24" name="Group 23">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25" name="Straight Connector 24">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1" name="Freeform: Shape 3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32" name="Freeform: Shape 3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33" name="Freeform: Shape 3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34" name="Freeform: Shape 3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35" name="Freeform: Shape 3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36" name="Freeform: Shape 3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37" name="Freeform: Shape 3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30" name="Freeform: Shape 2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3988645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DE2D3-5C4D-8359-4D80-144BD26EEC34}"/>
              </a:ext>
            </a:extLst>
          </p:cNvPr>
          <p:cNvSpPr>
            <a:spLocks noGrp="1"/>
          </p:cNvSpPr>
          <p:nvPr>
            <p:ph type="title"/>
          </p:nvPr>
        </p:nvSpPr>
        <p:spPr>
          <a:xfrm>
            <a:off x="2299580" y="0"/>
            <a:ext cx="8963685" cy="1325563"/>
          </a:xfrm>
        </p:spPr>
        <p:txBody>
          <a:bodyPr/>
          <a:lstStyle/>
          <a:p>
            <a:r>
              <a:rPr lang="en-US" dirty="0"/>
              <a:t>Sobre la clase</a:t>
            </a:r>
            <a:endParaRPr lang="es-MX" dirty="0"/>
          </a:p>
        </p:txBody>
      </p:sp>
      <p:sp>
        <p:nvSpPr>
          <p:cNvPr id="3" name="Marcador de contenido 2">
            <a:extLst>
              <a:ext uri="{FF2B5EF4-FFF2-40B4-BE49-F238E27FC236}">
                <a16:creationId xmlns:a16="http://schemas.microsoft.com/office/drawing/2014/main" id="{F184A266-752D-0780-0D99-112C0545EAE1}"/>
              </a:ext>
            </a:extLst>
          </p:cNvPr>
          <p:cNvSpPr>
            <a:spLocks noGrp="1"/>
          </p:cNvSpPr>
          <p:nvPr>
            <p:ph idx="1"/>
          </p:nvPr>
        </p:nvSpPr>
        <p:spPr>
          <a:xfrm>
            <a:off x="1425967" y="1584356"/>
            <a:ext cx="9340065" cy="4767607"/>
          </a:xfrm>
        </p:spPr>
        <p:txBody>
          <a:bodyPr>
            <a:normAutofit/>
          </a:bodyPr>
          <a:lstStyle/>
          <a:p>
            <a:r>
              <a:rPr lang="en-US" dirty="0" err="1"/>
              <a:t>Fechas</a:t>
            </a:r>
            <a:r>
              <a:rPr lang="en-US" dirty="0"/>
              <a:t> (20 </a:t>
            </a:r>
            <a:r>
              <a:rPr lang="en-US" dirty="0" err="1"/>
              <a:t>Clases</a:t>
            </a:r>
            <a:r>
              <a:rPr lang="en-US" dirty="0"/>
              <a:t>)</a:t>
            </a:r>
          </a:p>
          <a:p>
            <a:pPr lvl="1"/>
            <a:r>
              <a:rPr lang="en-US" dirty="0" err="1"/>
              <a:t>Mitad</a:t>
            </a:r>
            <a:r>
              <a:rPr lang="en-US" dirty="0"/>
              <a:t>  			22 – 28 Oct</a:t>
            </a:r>
          </a:p>
          <a:p>
            <a:pPr lvl="1"/>
            <a:r>
              <a:rPr lang="en-US" dirty="0" err="1"/>
              <a:t>Evidencias</a:t>
            </a:r>
            <a:r>
              <a:rPr lang="en-US" dirty="0"/>
              <a:t>		Oct y Nov</a:t>
            </a:r>
          </a:p>
          <a:p>
            <a:pPr lvl="1"/>
            <a:r>
              <a:rPr lang="en-US" dirty="0"/>
              <a:t>Mid Quiz 		</a:t>
            </a:r>
            <a:r>
              <a:rPr lang="en-US" dirty="0" err="1"/>
              <a:t>Principios</a:t>
            </a:r>
            <a:r>
              <a:rPr lang="en-US" dirty="0"/>
              <a:t> de Nov</a:t>
            </a:r>
          </a:p>
          <a:p>
            <a:pPr lvl="1"/>
            <a:r>
              <a:rPr lang="en-US" dirty="0"/>
              <a:t>Examen final ~		</a:t>
            </a:r>
            <a:r>
              <a:rPr lang="en-US" dirty="0" err="1"/>
              <a:t>Clase</a:t>
            </a:r>
            <a:r>
              <a:rPr lang="en-US" dirty="0"/>
              <a:t> 19 – 28 Nov</a:t>
            </a:r>
          </a:p>
          <a:p>
            <a:pPr lvl="1"/>
            <a:endParaRPr lang="en-US" dirty="0"/>
          </a:p>
          <a:p>
            <a:r>
              <a:rPr lang="en-US" dirty="0"/>
              <a:t>Forma de </a:t>
            </a:r>
            <a:r>
              <a:rPr lang="en-US" dirty="0" err="1"/>
              <a:t>trabajo</a:t>
            </a:r>
            <a:endParaRPr lang="en-US" dirty="0"/>
          </a:p>
          <a:p>
            <a:r>
              <a:rPr lang="en-US" sz="2800" dirty="0"/>
              <a:t>Preguntas</a:t>
            </a:r>
          </a:p>
          <a:p>
            <a:pPr marL="0" indent="0">
              <a:buNone/>
            </a:pPr>
            <a:endParaRPr lang="es-MX" dirty="0"/>
          </a:p>
        </p:txBody>
      </p:sp>
      <p:pic>
        <p:nvPicPr>
          <p:cNvPr id="2050" name="Picture 2" descr="Class Central • Find the best courses, wherever they exist.">
            <a:extLst>
              <a:ext uri="{FF2B5EF4-FFF2-40B4-BE49-F238E27FC236}">
                <a16:creationId xmlns:a16="http://schemas.microsoft.com/office/drawing/2014/main" id="{F66C8B55-AA53-B71A-2009-413A71939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3928" y="1774593"/>
            <a:ext cx="3654967" cy="3308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154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DE2D3-5C4D-8359-4D80-144BD26EEC34}"/>
              </a:ext>
            </a:extLst>
          </p:cNvPr>
          <p:cNvSpPr>
            <a:spLocks noGrp="1"/>
          </p:cNvSpPr>
          <p:nvPr>
            <p:ph type="title"/>
          </p:nvPr>
        </p:nvSpPr>
        <p:spPr>
          <a:xfrm>
            <a:off x="2299580" y="0"/>
            <a:ext cx="8963685" cy="1325563"/>
          </a:xfrm>
        </p:spPr>
        <p:txBody>
          <a:bodyPr/>
          <a:lstStyle/>
          <a:p>
            <a:r>
              <a:rPr lang="en-US" dirty="0"/>
              <a:t>Sobre la clase</a:t>
            </a:r>
            <a:endParaRPr lang="es-MX" dirty="0"/>
          </a:p>
        </p:txBody>
      </p:sp>
      <p:sp>
        <p:nvSpPr>
          <p:cNvPr id="3" name="Marcador de contenido 2">
            <a:extLst>
              <a:ext uri="{FF2B5EF4-FFF2-40B4-BE49-F238E27FC236}">
                <a16:creationId xmlns:a16="http://schemas.microsoft.com/office/drawing/2014/main" id="{F184A266-752D-0780-0D99-112C0545EAE1}"/>
              </a:ext>
            </a:extLst>
          </p:cNvPr>
          <p:cNvSpPr>
            <a:spLocks noGrp="1"/>
          </p:cNvSpPr>
          <p:nvPr>
            <p:ph idx="1"/>
          </p:nvPr>
        </p:nvSpPr>
        <p:spPr>
          <a:xfrm>
            <a:off x="581346" y="1557195"/>
            <a:ext cx="9340065" cy="5441133"/>
          </a:xfrm>
        </p:spPr>
        <p:txBody>
          <a:bodyPr>
            <a:normAutofit/>
          </a:bodyPr>
          <a:lstStyle/>
          <a:p>
            <a:r>
              <a:rPr lang="en-US" dirty="0" err="1"/>
              <a:t>Fechas</a:t>
            </a:r>
            <a:r>
              <a:rPr lang="en-US" dirty="0"/>
              <a:t> (20 </a:t>
            </a:r>
            <a:r>
              <a:rPr lang="en-US" dirty="0" err="1"/>
              <a:t>Clases</a:t>
            </a:r>
            <a:r>
              <a:rPr lang="en-US" dirty="0"/>
              <a:t>)</a:t>
            </a:r>
          </a:p>
          <a:p>
            <a:pPr lvl="1"/>
            <a:r>
              <a:rPr lang="en-US" dirty="0" err="1"/>
              <a:t>Mitad</a:t>
            </a:r>
            <a:r>
              <a:rPr lang="en-US" dirty="0"/>
              <a:t>  	22 – 28 Oct</a:t>
            </a:r>
          </a:p>
          <a:p>
            <a:pPr lvl="1"/>
            <a:r>
              <a:rPr lang="en-US" dirty="0" err="1"/>
              <a:t>Clase</a:t>
            </a:r>
            <a:r>
              <a:rPr lang="en-US" dirty="0"/>
              <a:t> 13 – 7 Nov - Mid quiz – Redes 1</a:t>
            </a:r>
          </a:p>
          <a:p>
            <a:pPr lvl="1"/>
            <a:r>
              <a:rPr lang="en-US" dirty="0" err="1"/>
              <a:t>Clase</a:t>
            </a:r>
            <a:r>
              <a:rPr lang="en-US" dirty="0"/>
              <a:t> 14 – 10 Nov – Redes 2</a:t>
            </a:r>
          </a:p>
          <a:p>
            <a:pPr lvl="1"/>
            <a:r>
              <a:rPr lang="en-US" dirty="0" err="1"/>
              <a:t>Clase</a:t>
            </a:r>
            <a:r>
              <a:rPr lang="en-US" dirty="0"/>
              <a:t> 15 – 14 Nov – </a:t>
            </a:r>
            <a:r>
              <a:rPr lang="en-US" dirty="0" err="1"/>
              <a:t>Recomendación</a:t>
            </a:r>
            <a:r>
              <a:rPr lang="en-US" dirty="0"/>
              <a:t> y </a:t>
            </a:r>
            <a:r>
              <a:rPr lang="en-US" dirty="0" err="1"/>
              <a:t>Semántico</a:t>
            </a:r>
            <a:endParaRPr lang="en-US" dirty="0"/>
          </a:p>
          <a:p>
            <a:pPr lvl="1"/>
            <a:r>
              <a:rPr lang="en-US" dirty="0" err="1"/>
              <a:t>Clase</a:t>
            </a:r>
            <a:r>
              <a:rPr lang="en-US" dirty="0"/>
              <a:t> 16 – 17 Nov – </a:t>
            </a:r>
            <a:r>
              <a:rPr lang="en-US" dirty="0" err="1"/>
              <a:t>Evidencia</a:t>
            </a:r>
            <a:r>
              <a:rPr lang="en-US" dirty="0"/>
              <a:t> </a:t>
            </a:r>
            <a:r>
              <a:rPr lang="en-US" dirty="0" err="1"/>
              <a:t>inicio</a:t>
            </a:r>
            <a:endParaRPr lang="en-US" dirty="0"/>
          </a:p>
          <a:p>
            <a:pPr lvl="1"/>
            <a:r>
              <a:rPr lang="en-US" dirty="0" err="1"/>
              <a:t>Clase</a:t>
            </a:r>
            <a:r>
              <a:rPr lang="en-US" dirty="0"/>
              <a:t> 17 – 21 Nov – </a:t>
            </a:r>
            <a:r>
              <a:rPr lang="en-US" dirty="0" err="1"/>
              <a:t>Apuntes</a:t>
            </a:r>
            <a:r>
              <a:rPr lang="en-US" dirty="0"/>
              <a:t> finales</a:t>
            </a:r>
          </a:p>
          <a:p>
            <a:pPr lvl="1"/>
            <a:r>
              <a:rPr lang="en-US" dirty="0" err="1"/>
              <a:t>Clase</a:t>
            </a:r>
            <a:r>
              <a:rPr lang="en-US" dirty="0"/>
              <a:t> 18 – 24 Nov – </a:t>
            </a:r>
            <a:r>
              <a:rPr lang="en-US" dirty="0" err="1"/>
              <a:t>Evidencia</a:t>
            </a:r>
            <a:r>
              <a:rPr lang="en-US" dirty="0"/>
              <a:t> final (</a:t>
            </a:r>
            <a:r>
              <a:rPr lang="en-US" dirty="0" err="1"/>
              <a:t>Presentación</a:t>
            </a:r>
            <a:r>
              <a:rPr lang="en-US" dirty="0"/>
              <a:t>)</a:t>
            </a:r>
          </a:p>
          <a:p>
            <a:pPr lvl="1"/>
            <a:r>
              <a:rPr lang="en-US" dirty="0" err="1"/>
              <a:t>Clase</a:t>
            </a:r>
            <a:r>
              <a:rPr lang="en-US" dirty="0"/>
              <a:t> 19 – 28 Nov – Examen Final</a:t>
            </a:r>
          </a:p>
          <a:p>
            <a:pPr lvl="1"/>
            <a:r>
              <a:rPr lang="en-US" dirty="0" err="1"/>
              <a:t>Clase</a:t>
            </a:r>
            <a:r>
              <a:rPr lang="en-US" dirty="0"/>
              <a:t> 20 – 1 </a:t>
            </a:r>
            <a:r>
              <a:rPr lang="en-US" dirty="0" err="1"/>
              <a:t>Dic</a:t>
            </a:r>
            <a:r>
              <a:rPr lang="en-US" dirty="0"/>
              <a:t> - </a:t>
            </a:r>
            <a:r>
              <a:rPr lang="en-US" dirty="0" err="1"/>
              <a:t>Retroalimentación</a:t>
            </a:r>
            <a:endParaRPr lang="en-US" dirty="0"/>
          </a:p>
          <a:p>
            <a:pPr marL="0" indent="0">
              <a:buNone/>
            </a:pPr>
            <a:endParaRPr lang="es-MX" dirty="0"/>
          </a:p>
        </p:txBody>
      </p:sp>
      <p:pic>
        <p:nvPicPr>
          <p:cNvPr id="2050" name="Picture 2" descr="Class Central • Find the best courses, wherever they exist.">
            <a:extLst>
              <a:ext uri="{FF2B5EF4-FFF2-40B4-BE49-F238E27FC236}">
                <a16:creationId xmlns:a16="http://schemas.microsoft.com/office/drawing/2014/main" id="{F66C8B55-AA53-B71A-2009-413A71939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3928" y="1774593"/>
            <a:ext cx="3654967" cy="3308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008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5" name="Rectangle 103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37"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038" name="Freeform: Shape 1037">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9" name="Freeform: Shape 1038">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40" name="Freeform: Shape 1039">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41" name="Freeform: Shape 1040">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042" name="Freeform: Shape 1041">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43" name="Freeform: Shape 1042">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44" name="Freeform: Shape 1043">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45" name="Freeform: Shape 1044">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A42F7516-C69E-EF31-F030-865BDB8FC566}"/>
              </a:ext>
            </a:extLst>
          </p:cNvPr>
          <p:cNvSpPr>
            <a:spLocks noGrp="1"/>
          </p:cNvSpPr>
          <p:nvPr>
            <p:ph type="title"/>
          </p:nvPr>
        </p:nvSpPr>
        <p:spPr>
          <a:xfrm>
            <a:off x="1198182" y="559813"/>
            <a:ext cx="10246090" cy="1471193"/>
          </a:xfrm>
        </p:spPr>
        <p:txBody>
          <a:bodyPr>
            <a:normAutofit/>
          </a:bodyPr>
          <a:lstStyle/>
          <a:p>
            <a:r>
              <a:rPr lang="en-US" dirty="0" err="1"/>
              <a:t>Temario</a:t>
            </a:r>
            <a:endParaRPr lang="es-MX" dirty="0"/>
          </a:p>
        </p:txBody>
      </p:sp>
      <p:sp>
        <p:nvSpPr>
          <p:cNvPr id="3" name="Marcador de contenido 2">
            <a:extLst>
              <a:ext uri="{FF2B5EF4-FFF2-40B4-BE49-F238E27FC236}">
                <a16:creationId xmlns:a16="http://schemas.microsoft.com/office/drawing/2014/main" id="{284FB49C-DEF0-229F-9822-9E0BB57E6983}"/>
              </a:ext>
            </a:extLst>
          </p:cNvPr>
          <p:cNvSpPr>
            <a:spLocks noGrp="1"/>
          </p:cNvSpPr>
          <p:nvPr>
            <p:ph idx="1"/>
          </p:nvPr>
        </p:nvSpPr>
        <p:spPr>
          <a:xfrm>
            <a:off x="714155" y="1932789"/>
            <a:ext cx="6177918" cy="4736671"/>
          </a:xfrm>
        </p:spPr>
        <p:txBody>
          <a:bodyPr>
            <a:normAutofit/>
          </a:bodyPr>
          <a:lstStyle/>
          <a:p>
            <a:pPr>
              <a:lnSpc>
                <a:spcPct val="100000"/>
              </a:lnSpc>
            </a:pPr>
            <a:r>
              <a:rPr lang="es-MX" sz="2000" dirty="0">
                <a:latin typeface="Lato Extended"/>
              </a:rPr>
              <a:t>Tema 1. Análisis de conglomerados </a:t>
            </a:r>
          </a:p>
          <a:p>
            <a:pPr>
              <a:lnSpc>
                <a:spcPct val="100000"/>
              </a:lnSpc>
            </a:pPr>
            <a:r>
              <a:rPr lang="es-MX" sz="2000" dirty="0">
                <a:latin typeface="Lato Extended"/>
              </a:rPr>
              <a:t>Tema 2 Análisis de varianza de dos factores (ANOVA)</a:t>
            </a:r>
          </a:p>
          <a:p>
            <a:pPr>
              <a:lnSpc>
                <a:spcPct val="100000"/>
              </a:lnSpc>
            </a:pPr>
            <a:r>
              <a:rPr lang="es-MX" sz="2000" dirty="0">
                <a:latin typeface="Lato Extended"/>
              </a:rPr>
              <a:t>Tema 3.  Modelos lineales de clasificación</a:t>
            </a:r>
          </a:p>
          <a:p>
            <a:pPr>
              <a:lnSpc>
                <a:spcPct val="100000"/>
              </a:lnSpc>
            </a:pPr>
            <a:r>
              <a:rPr lang="es-MX" sz="2000" dirty="0">
                <a:latin typeface="Lato Extended"/>
              </a:rPr>
              <a:t>Tema 4. Evaluación, simulación y validación  de idoneidad de algoritmos</a:t>
            </a:r>
          </a:p>
          <a:p>
            <a:pPr>
              <a:lnSpc>
                <a:spcPct val="100000"/>
              </a:lnSpc>
            </a:pPr>
            <a:r>
              <a:rPr lang="es-MX" sz="2000" dirty="0">
                <a:latin typeface="Lato Extended"/>
              </a:rPr>
              <a:t>Tema 5. Clasificación bayesiana</a:t>
            </a:r>
          </a:p>
          <a:p>
            <a:pPr>
              <a:lnSpc>
                <a:spcPct val="100000"/>
              </a:lnSpc>
            </a:pPr>
            <a:r>
              <a:rPr lang="es-MX" sz="2000" dirty="0">
                <a:latin typeface="Lato Extended"/>
              </a:rPr>
              <a:t>Tema 6.  Árboles de clasificación y regresión</a:t>
            </a:r>
          </a:p>
          <a:p>
            <a:pPr>
              <a:lnSpc>
                <a:spcPct val="100000"/>
              </a:lnSpc>
            </a:pPr>
            <a:r>
              <a:rPr lang="es-MX" sz="2000" dirty="0">
                <a:latin typeface="Lato Extended"/>
              </a:rPr>
              <a:t>Tema 7. Redes neuronales artificiales</a:t>
            </a:r>
          </a:p>
          <a:p>
            <a:pPr>
              <a:lnSpc>
                <a:spcPct val="100000"/>
              </a:lnSpc>
            </a:pPr>
            <a:r>
              <a:rPr lang="es-MX" sz="2000" dirty="0">
                <a:latin typeface="Lato Extended"/>
              </a:rPr>
              <a:t>Tema 8. Modelos de recomendación</a:t>
            </a:r>
          </a:p>
          <a:p>
            <a:pPr>
              <a:lnSpc>
                <a:spcPct val="100000"/>
              </a:lnSpc>
            </a:pPr>
            <a:r>
              <a:rPr lang="es-MX" sz="2000" dirty="0">
                <a:latin typeface="Lato Extended"/>
              </a:rPr>
              <a:t>Tema 9. Análisis semántico</a:t>
            </a:r>
          </a:p>
          <a:p>
            <a:pPr>
              <a:lnSpc>
                <a:spcPct val="100000"/>
              </a:lnSpc>
            </a:pPr>
            <a:endParaRPr lang="es-MX" sz="2000" b="0" i="0" dirty="0">
              <a:effectLst/>
              <a:latin typeface="Lato Extended"/>
            </a:endParaRPr>
          </a:p>
          <a:p>
            <a:pPr>
              <a:lnSpc>
                <a:spcPct val="100000"/>
              </a:lnSpc>
            </a:pPr>
            <a:endParaRPr lang="es-MX" sz="2000" dirty="0"/>
          </a:p>
        </p:txBody>
      </p:sp>
      <p:pic>
        <p:nvPicPr>
          <p:cNvPr id="1028" name="Picture 4" descr="Pros and Cons of Data Mining Simplified 101 - Learn | Hevo">
            <a:extLst>
              <a:ext uri="{FF2B5EF4-FFF2-40B4-BE49-F238E27FC236}">
                <a16:creationId xmlns:a16="http://schemas.microsoft.com/office/drawing/2014/main" id="{48BDCDB7-89B1-5559-6F53-B7EA709D54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38" r="2606" b="3260"/>
          <a:stretch/>
        </p:blipFill>
        <p:spPr bwMode="auto">
          <a:xfrm>
            <a:off x="6591371" y="1809630"/>
            <a:ext cx="5555762" cy="3261551"/>
          </a:xfrm>
          <a:prstGeom prst="rect">
            <a:avLst/>
          </a:prstGeom>
          <a:noFill/>
          <a:extLst>
            <a:ext uri="{909E8E84-426E-40DD-AFC4-6F175D3DCCD1}">
              <a14:hiddenFill xmlns:a14="http://schemas.microsoft.com/office/drawing/2010/main">
                <a:solidFill>
                  <a:srgbClr val="FFFFFF"/>
                </a:solidFill>
              </a14:hiddenFill>
            </a:ext>
          </a:extLst>
        </p:spPr>
      </p:pic>
      <p:grpSp>
        <p:nvGrpSpPr>
          <p:cNvPr id="1047"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048" name="Freeform: Shape 1047">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49"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51" name="Freeform: Shape 1050">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2" name="Freeform: Shape 1051">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3" name="Freeform: Shape 1052">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4" name="Freeform: Shape 1053">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5" name="Freeform: Shape 1054">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6" name="Freeform: Shape 1055">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7" name="Freeform: Shape 1056">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050" name="Freeform: Shape 1049">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33503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84C7E2-B459-D1DA-0A8C-2CDBA1EEADA4}"/>
              </a:ext>
            </a:extLst>
          </p:cNvPr>
          <p:cNvSpPr>
            <a:spLocks noGrp="1"/>
          </p:cNvSpPr>
          <p:nvPr>
            <p:ph type="title"/>
          </p:nvPr>
        </p:nvSpPr>
        <p:spPr>
          <a:xfrm>
            <a:off x="2322968" y="404018"/>
            <a:ext cx="10515600" cy="1325563"/>
          </a:xfrm>
        </p:spPr>
        <p:txBody>
          <a:bodyPr>
            <a:normAutofit/>
          </a:bodyPr>
          <a:lstStyle/>
          <a:p>
            <a:r>
              <a:rPr lang="en-US" sz="4800" dirty="0"/>
              <a:t>Software</a:t>
            </a:r>
            <a:endParaRPr lang="es-MX" sz="4800" dirty="0"/>
          </a:p>
        </p:txBody>
      </p:sp>
      <p:sp>
        <p:nvSpPr>
          <p:cNvPr id="7" name="Content Placeholder 2">
            <a:extLst>
              <a:ext uri="{FF2B5EF4-FFF2-40B4-BE49-F238E27FC236}">
                <a16:creationId xmlns:a16="http://schemas.microsoft.com/office/drawing/2014/main" id="{4453DA38-2A89-3A3D-7C6A-1A76D8FC3B49}"/>
              </a:ext>
            </a:extLst>
          </p:cNvPr>
          <p:cNvSpPr>
            <a:spLocks noGrp="1"/>
          </p:cNvSpPr>
          <p:nvPr>
            <p:ph idx="1"/>
          </p:nvPr>
        </p:nvSpPr>
        <p:spPr>
          <a:xfrm>
            <a:off x="1354248" y="1514337"/>
            <a:ext cx="10515600" cy="4575177"/>
          </a:xfrm>
        </p:spPr>
        <p:txBody>
          <a:bodyPr anchor="ctr">
            <a:normAutofit/>
          </a:bodyPr>
          <a:lstStyle/>
          <a:p>
            <a:pPr eaLnBrk="0" fontAlgn="base" hangingPunct="0">
              <a:lnSpc>
                <a:spcPct val="100000"/>
              </a:lnSpc>
              <a:spcBef>
                <a:spcPct val="0"/>
              </a:spcBef>
              <a:spcAft>
                <a:spcPct val="0"/>
              </a:spcAft>
            </a:pPr>
            <a:r>
              <a:rPr lang="en-MX" altLang="en-MX" sz="2500" dirty="0">
                <a:latin typeface="Helvetica Neue" panose="02000503000000020004" pitchFamily="2" charset="0"/>
                <a:ea typeface="Helvetica Neue" panose="02000503000000020004" pitchFamily="2" charset="0"/>
                <a:cs typeface="Helvetica Neue" panose="02000503000000020004" pitchFamily="2" charset="0"/>
              </a:rPr>
              <a:t>Software R: </a:t>
            </a:r>
            <a:r>
              <a:rPr lang="en-MX" altLang="en-MX" sz="2500" u="sng" dirty="0">
                <a:solidFill>
                  <a:srgbClr val="00B0F0"/>
                </a:solidFill>
                <a:latin typeface="Helvetica Neue" panose="02000503000000020004" pitchFamily="2" charset="0"/>
                <a:ea typeface="Helvetica Neue" panose="020005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https://www.r-project.org/</a:t>
            </a:r>
            <a:endParaRPr lang="en-MX" altLang="en-MX" sz="2500" u="sng" dirty="0">
              <a:solidFill>
                <a:srgbClr val="00B0F0"/>
              </a:solidFill>
              <a:latin typeface="Helvetica Neue" panose="02000503000000020004" pitchFamily="2" charset="0"/>
              <a:ea typeface="Helvetica Neue" panose="02000503000000020004" pitchFamily="2" charset="0"/>
              <a:cs typeface="Helvetica Neue" panose="02000503000000020004" pitchFamily="2" charset="0"/>
            </a:endParaRPr>
          </a:p>
          <a:p>
            <a:pPr eaLnBrk="0" fontAlgn="base" hangingPunct="0">
              <a:lnSpc>
                <a:spcPct val="100000"/>
              </a:lnSpc>
              <a:spcBef>
                <a:spcPct val="0"/>
              </a:spcBef>
              <a:spcAft>
                <a:spcPct val="0"/>
              </a:spcAft>
            </a:pPr>
            <a:r>
              <a:rPr lang="en-MX" altLang="en-MX" sz="2500" dirty="0">
                <a:latin typeface="Helvetica Neue" panose="02000503000000020004" pitchFamily="2" charset="0"/>
                <a:ea typeface="Helvetica Neue" panose="02000503000000020004" pitchFamily="2" charset="0"/>
                <a:cs typeface="Helvetica Neue" panose="02000503000000020004" pitchFamily="2" charset="0"/>
              </a:rPr>
              <a:t>IDE (Integrated Development Environment) - RStudio: </a:t>
            </a:r>
            <a:r>
              <a:rPr lang="en-MX" altLang="en-MX" sz="2500" u="sng" dirty="0">
                <a:solidFill>
                  <a:srgbClr val="00B0F0"/>
                </a:solidFill>
                <a:latin typeface="Helvetica Neue" panose="02000503000000020004" pitchFamily="2" charset="0"/>
                <a:ea typeface="Helvetica Neue" panose="020005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https://www.rstudio.com/</a:t>
            </a:r>
            <a:endParaRPr lang="en-MX" altLang="en-MX" sz="2500" u="sng" dirty="0">
              <a:solidFill>
                <a:srgbClr val="00B0F0"/>
              </a:solidFill>
              <a:latin typeface="Helvetica Neue" panose="02000503000000020004" pitchFamily="2" charset="0"/>
              <a:ea typeface="Helvetica Neue" panose="02000503000000020004" pitchFamily="2" charset="0"/>
              <a:cs typeface="Helvetica Neue" panose="02000503000000020004" pitchFamily="2" charset="0"/>
            </a:endParaRPr>
          </a:p>
          <a:p>
            <a:pPr eaLnBrk="0" fontAlgn="base" hangingPunct="0">
              <a:lnSpc>
                <a:spcPct val="100000"/>
              </a:lnSpc>
              <a:spcBef>
                <a:spcPct val="0"/>
              </a:spcBef>
              <a:spcAft>
                <a:spcPct val="0"/>
              </a:spcAft>
            </a:pPr>
            <a:endParaRPr lang="en-MX" altLang="en-MX" u="sng" dirty="0">
              <a:latin typeface="Helvetica Neue" panose="02000503000000020004" pitchFamily="2" charset="0"/>
              <a:ea typeface="Helvetica Neue" panose="02000503000000020004" pitchFamily="2" charset="0"/>
              <a:cs typeface="Helvetica Neue" panose="02000503000000020004" pitchFamily="2" charset="0"/>
            </a:endParaRPr>
          </a:p>
          <a:p>
            <a:pPr marL="0" indent="0" eaLnBrk="0" fontAlgn="base" hangingPunct="0">
              <a:lnSpc>
                <a:spcPct val="100000"/>
              </a:lnSpc>
              <a:spcBef>
                <a:spcPct val="0"/>
              </a:spcBef>
              <a:spcAft>
                <a:spcPct val="0"/>
              </a:spcAft>
              <a:buNone/>
            </a:pPr>
            <a:r>
              <a:rPr lang="en-MX" altLang="en-MX" sz="2100" dirty="0">
                <a:latin typeface="Helvetica Neue" panose="02000503000000020004" pitchFamily="2" charset="0"/>
                <a:ea typeface="Helvetica Neue" panose="02000503000000020004" pitchFamily="2" charset="0"/>
                <a:cs typeface="Helvetica Neue" panose="02000503000000020004" pitchFamily="2" charset="0"/>
              </a:rPr>
              <a:t>Importante: saber cómo instalar librerías/paquetes de R y cómo cargarlos en su proyecto en curso:</a:t>
            </a:r>
          </a:p>
          <a:p>
            <a:pPr eaLnBrk="0" fontAlgn="base" hangingPunct="0">
              <a:lnSpc>
                <a:spcPct val="100000"/>
              </a:lnSpc>
              <a:spcBef>
                <a:spcPct val="0"/>
              </a:spcBef>
              <a:spcAft>
                <a:spcPct val="0"/>
              </a:spcAft>
            </a:pPr>
            <a:r>
              <a:rPr lang="en-MX" altLang="en-MX" sz="1800" dirty="0">
                <a:latin typeface="Helvetica Neue" panose="02000503000000020004" pitchFamily="2" charset="0"/>
                <a:ea typeface="Helvetica Neue" panose="02000503000000020004" pitchFamily="2" charset="0"/>
                <a:cs typeface="Helvetica Neue" panose="02000503000000020004" pitchFamily="2" charset="0"/>
              </a:rPr>
              <a:t>install.packages("readxlsx”)</a:t>
            </a:r>
          </a:p>
          <a:p>
            <a:pPr lvl="0">
              <a:buFontTx/>
              <a:buChar char="•"/>
            </a:pPr>
            <a:r>
              <a:rPr lang="en-MX" altLang="en-MX" sz="1800" dirty="0">
                <a:latin typeface="Helvetica Neue" panose="02000503000000020004" pitchFamily="2" charset="0"/>
                <a:ea typeface="Helvetica Neue" panose="02000503000000020004" pitchFamily="2" charset="0"/>
                <a:cs typeface="Helvetica Neue" panose="02000503000000020004" pitchFamily="2" charset="0"/>
              </a:rPr>
              <a:t>library(readxlsx)</a:t>
            </a:r>
          </a:p>
          <a:p>
            <a:pPr marL="0" lvl="0" indent="0">
              <a:buNone/>
            </a:pPr>
            <a:r>
              <a:rPr lang="en-MX" altLang="en-MX" sz="1900" dirty="0">
                <a:latin typeface="Helvetica Neue" panose="02000503000000020004" pitchFamily="2" charset="0"/>
                <a:ea typeface="Helvetica Neue" panose="02000503000000020004" pitchFamily="2" charset="0"/>
                <a:cs typeface="Helvetica Neue" panose="02000503000000020004" pitchFamily="2" charset="0"/>
              </a:rPr>
              <a:t>Acostumbrarse al uso de archivos: R scripts y R Markdown</a:t>
            </a:r>
          </a:p>
          <a:p>
            <a:pPr marL="0" lvl="0" indent="0">
              <a:buNone/>
            </a:pPr>
            <a:r>
              <a:rPr lang="en-MX" altLang="en-MX" sz="1800" dirty="0">
                <a:latin typeface="Helvetica Neue" panose="02000503000000020004" pitchFamily="2" charset="0"/>
                <a:ea typeface="Helvetica Neue" panose="02000503000000020004" pitchFamily="2" charset="0"/>
                <a:cs typeface="Helvetica Neue" panose="02000503000000020004" pitchFamily="2" charset="0"/>
              </a:rPr>
              <a:t>Adicionalmente, para los interesados una alternativa es Python, en particular la distribución mediante </a:t>
            </a:r>
            <a:r>
              <a:rPr lang="en-MX" altLang="en-MX" sz="1800" u="sng" dirty="0">
                <a:latin typeface="Helvetica Neue" panose="02000503000000020004" pitchFamily="2" charset="0"/>
                <a:ea typeface="Helvetica Neue" panose="02000503000000020004" pitchFamily="2" charset="0"/>
                <a:cs typeface="Helvetica Neue" panose="02000503000000020004" pitchFamily="2" charset="0"/>
                <a:hlinkClick r:id="rId4" tooltip="Software Install Guide MDH Data Translators.pdf">
                  <a:extLst>
                    <a:ext uri="{A12FA001-AC4F-418D-AE19-62706E023703}">
                      <ahyp:hlinkClr xmlns:ahyp="http://schemas.microsoft.com/office/drawing/2018/hyperlinkcolor" val="tx"/>
                    </a:ext>
                  </a:extLst>
                </a:hlinkClick>
              </a:rPr>
              <a:t>Anaconda</a:t>
            </a:r>
            <a:r>
              <a:rPr lang="en-MX" altLang="en-MX" sz="1800" dirty="0">
                <a:latin typeface="Helvetica Neue" panose="02000503000000020004" pitchFamily="2" charset="0"/>
                <a:ea typeface="Helvetica Neue" panose="02000503000000020004" pitchFamily="2" charset="0"/>
                <a:cs typeface="Helvetica Neue" panose="02000503000000020004" pitchFamily="2" charset="0"/>
              </a:rPr>
              <a:t> </a:t>
            </a:r>
            <a:endParaRPr lang="en-MX" sz="18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26" name="Picture 2" descr="Comenzando con Rstudio. - Dateando">
            <a:extLst>
              <a:ext uri="{FF2B5EF4-FFF2-40B4-BE49-F238E27FC236}">
                <a16:creationId xmlns:a16="http://schemas.microsoft.com/office/drawing/2014/main" id="{562B92DB-1CA8-DBC7-5F46-D2AE94451C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7430" y="97708"/>
            <a:ext cx="4688485" cy="164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733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3" name="Rectangle 103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35"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036" name="Freeform: Shape 1035">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7" name="Freeform: Shape 1036">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038" name="Freeform: Shape 1037">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039" name="Freeform: Shape 1038">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040" name="Freeform: Shape 1039">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041" name="Freeform: Shape 1040">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042" name="Freeform: Shape 1041">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043" name="Freeform: Shape 1042">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5CE3E42C-88AF-E2BD-914F-40D2E909869F}"/>
              </a:ext>
            </a:extLst>
          </p:cNvPr>
          <p:cNvSpPr>
            <a:spLocks noGrp="1"/>
          </p:cNvSpPr>
          <p:nvPr>
            <p:ph type="title"/>
          </p:nvPr>
        </p:nvSpPr>
        <p:spPr>
          <a:xfrm>
            <a:off x="1121400" y="265378"/>
            <a:ext cx="3988369" cy="2236864"/>
          </a:xfrm>
        </p:spPr>
        <p:txBody>
          <a:bodyPr>
            <a:normAutofit/>
          </a:bodyPr>
          <a:lstStyle/>
          <a:p>
            <a:r>
              <a:rPr lang="en-US" dirty="0"/>
              <a:t>Instalemos R</a:t>
            </a:r>
            <a:endParaRPr lang="es-MX" dirty="0"/>
          </a:p>
        </p:txBody>
      </p:sp>
      <p:pic>
        <p:nvPicPr>
          <p:cNvPr id="1026" name="Picture 2" descr="Contents, Econometrics - Introduction to econometrics. Concept">
            <a:extLst>
              <a:ext uri="{FF2B5EF4-FFF2-40B4-BE49-F238E27FC236}">
                <a16:creationId xmlns:a16="http://schemas.microsoft.com/office/drawing/2014/main" id="{9E479F20-034B-B871-49D5-A12F2B045E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02903" y="1007225"/>
            <a:ext cx="6387190" cy="4838296"/>
          </a:xfrm>
          <a:prstGeom prst="rect">
            <a:avLst/>
          </a:prstGeom>
          <a:noFill/>
          <a:extLst>
            <a:ext uri="{909E8E84-426E-40DD-AFC4-6F175D3DCCD1}">
              <a14:hiddenFill xmlns:a14="http://schemas.microsoft.com/office/drawing/2010/main">
                <a:solidFill>
                  <a:srgbClr val="FFFFFF"/>
                </a:solidFill>
              </a14:hiddenFill>
            </a:ext>
          </a:extLst>
        </p:spPr>
      </p:pic>
      <p:grpSp>
        <p:nvGrpSpPr>
          <p:cNvPr id="1045"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046" name="Freeform: Shape 1045">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47"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49" name="Freeform: Shape 1048">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1050" name="Freeform: Shape 1049">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1051" name="Freeform: Shape 1050">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1052" name="Freeform: Shape 1051">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1053" name="Freeform: Shape 1052">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1054" name="Freeform: Shape 1053">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dirty="0"/>
              </a:p>
            </p:txBody>
          </p:sp>
          <p:sp>
            <p:nvSpPr>
              <p:cNvPr id="1055" name="Freeform: Shape 1054">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dirty="0"/>
              </a:p>
            </p:txBody>
          </p:sp>
        </p:grpSp>
        <p:sp>
          <p:nvSpPr>
            <p:cNvPr id="1048" name="Freeform: Shape 1047">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Content Placeholder 2">
            <a:extLst>
              <a:ext uri="{FF2B5EF4-FFF2-40B4-BE49-F238E27FC236}">
                <a16:creationId xmlns:a16="http://schemas.microsoft.com/office/drawing/2014/main" id="{A04B3AC8-2DAE-C6D0-9019-87C4C58D10EF}"/>
              </a:ext>
            </a:extLst>
          </p:cNvPr>
          <p:cNvSpPr>
            <a:spLocks noGrp="1"/>
          </p:cNvSpPr>
          <p:nvPr>
            <p:ph idx="1"/>
          </p:nvPr>
        </p:nvSpPr>
        <p:spPr>
          <a:xfrm>
            <a:off x="658275" y="1603460"/>
            <a:ext cx="4650841" cy="4575177"/>
          </a:xfrm>
        </p:spPr>
        <p:txBody>
          <a:bodyPr anchor="ctr">
            <a:normAutofit/>
          </a:bodyPr>
          <a:lstStyle/>
          <a:p>
            <a:pPr marL="0" indent="0" eaLnBrk="0" fontAlgn="base" hangingPunct="0">
              <a:lnSpc>
                <a:spcPct val="100000"/>
              </a:lnSpc>
              <a:spcBef>
                <a:spcPct val="0"/>
              </a:spcBef>
              <a:spcAft>
                <a:spcPct val="0"/>
              </a:spcAft>
              <a:buNone/>
            </a:pPr>
            <a:r>
              <a:rPr lang="en-US" altLang="en-MX" sz="2500" dirty="0">
                <a:latin typeface="Helvetica Neue" panose="02000503000000020004" pitchFamily="2" charset="0"/>
                <a:ea typeface="Helvetica Neue" panose="02000503000000020004" pitchFamily="2" charset="0"/>
                <a:cs typeface="Helvetica Neue" panose="02000503000000020004" pitchFamily="2" charset="0"/>
              </a:rPr>
              <a:t>Windows</a:t>
            </a:r>
            <a:r>
              <a:rPr lang="en-MX" altLang="en-MX" sz="2500" dirty="0">
                <a:latin typeface="Helvetica Neue" panose="02000503000000020004" pitchFamily="2" charset="0"/>
                <a:ea typeface="Helvetica Neue" panose="02000503000000020004" pitchFamily="2" charset="0"/>
                <a:cs typeface="Helvetica Neue" panose="02000503000000020004" pitchFamily="2" charset="0"/>
              </a:rPr>
              <a:t>: </a:t>
            </a:r>
            <a:endParaRPr lang="en-US" altLang="en-MX" sz="2500" dirty="0">
              <a:latin typeface="Helvetica Neue" panose="02000503000000020004" pitchFamily="2" charset="0"/>
              <a:ea typeface="Helvetica Neue" panose="02000503000000020004" pitchFamily="2" charset="0"/>
              <a:cs typeface="Helvetica Neue" panose="02000503000000020004" pitchFamily="2" charset="0"/>
            </a:endParaRPr>
          </a:p>
          <a:p>
            <a:pPr eaLnBrk="0" fontAlgn="base" hangingPunct="0">
              <a:lnSpc>
                <a:spcPct val="100000"/>
              </a:lnSpc>
              <a:spcBef>
                <a:spcPct val="0"/>
              </a:spcBef>
              <a:spcAft>
                <a:spcPct val="0"/>
              </a:spcAft>
            </a:pPr>
            <a:r>
              <a:rPr lang="es-MX" altLang="en-MX" sz="2500" u="sng" dirty="0">
                <a:solidFill>
                  <a:srgbClr val="00B0F0"/>
                </a:solidFill>
                <a:latin typeface="Helvetica Neue" panose="02000503000000020004" pitchFamily="2" charset="0"/>
                <a:ea typeface="Helvetica Neue" panose="02000503000000020004" pitchFamily="2" charset="0"/>
                <a:cs typeface="Helvetica Neue" panose="02000503000000020004" pitchFamily="2" charset="0"/>
              </a:rPr>
              <a:t>https://techvidvan.com/tutorials/install-r/#:~:text=Install%20RStudio%20on%20Windows&amp;text=To%20begin%2C%20go%20to%20download,3.</a:t>
            </a:r>
            <a:endParaRPr lang="en-MX" altLang="en-MX" sz="2500" u="sng" dirty="0">
              <a:solidFill>
                <a:srgbClr val="00B0F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eaLnBrk="0" fontAlgn="base" hangingPunct="0">
              <a:lnSpc>
                <a:spcPct val="100000"/>
              </a:lnSpc>
              <a:spcBef>
                <a:spcPct val="0"/>
              </a:spcBef>
              <a:spcAft>
                <a:spcPct val="0"/>
              </a:spcAft>
              <a:buNone/>
            </a:pPr>
            <a:r>
              <a:rPr lang="en-US" altLang="en-MX" sz="2500" dirty="0">
                <a:latin typeface="Helvetica Neue" panose="02000503000000020004" pitchFamily="2" charset="0"/>
                <a:ea typeface="Helvetica Neue" panose="02000503000000020004" pitchFamily="2" charset="0"/>
                <a:cs typeface="Helvetica Neue" panose="02000503000000020004" pitchFamily="2" charset="0"/>
              </a:rPr>
              <a:t>Mac</a:t>
            </a:r>
            <a:r>
              <a:rPr lang="en-MX" altLang="en-MX" sz="2500" dirty="0">
                <a:latin typeface="Helvetica Neue" panose="02000503000000020004" pitchFamily="2" charset="0"/>
                <a:ea typeface="Helvetica Neue" panose="02000503000000020004" pitchFamily="2" charset="0"/>
                <a:cs typeface="Helvetica Neue" panose="02000503000000020004" pitchFamily="2" charset="0"/>
              </a:rPr>
              <a:t>: </a:t>
            </a:r>
            <a:endParaRPr lang="en-US" altLang="en-MX" sz="2500" dirty="0">
              <a:latin typeface="Helvetica Neue" panose="02000503000000020004" pitchFamily="2" charset="0"/>
              <a:ea typeface="Helvetica Neue" panose="02000503000000020004" pitchFamily="2" charset="0"/>
              <a:cs typeface="Helvetica Neue" panose="02000503000000020004" pitchFamily="2" charset="0"/>
            </a:endParaRPr>
          </a:p>
          <a:p>
            <a:pPr eaLnBrk="0" fontAlgn="base" hangingPunct="0">
              <a:lnSpc>
                <a:spcPct val="100000"/>
              </a:lnSpc>
              <a:spcBef>
                <a:spcPct val="0"/>
              </a:spcBef>
              <a:spcAft>
                <a:spcPct val="0"/>
              </a:spcAft>
            </a:pPr>
            <a:r>
              <a:rPr lang="es-MX" altLang="en-MX" sz="2500" u="sng" dirty="0">
                <a:solidFill>
                  <a:srgbClr val="00B0F0"/>
                </a:solidFill>
                <a:latin typeface="Helvetica Neue" panose="02000503000000020004" pitchFamily="2" charset="0"/>
                <a:ea typeface="Helvetica Neue" panose="02000503000000020004" pitchFamily="2" charset="0"/>
                <a:cs typeface="Helvetica Neue" panose="02000503000000020004" pitchFamily="2" charset="0"/>
              </a:rPr>
              <a:t>https://teacherscollege.screenstepslive.com/a/1135059-install-r-and-r-studio-for-mac</a:t>
            </a:r>
            <a:endParaRPr lang="en-MX" altLang="en-MX" sz="2500" u="sng" dirty="0">
              <a:solidFill>
                <a:srgbClr val="00B0F0"/>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047595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3">
            <a:extLst>
              <a:ext uri="{FF2B5EF4-FFF2-40B4-BE49-F238E27FC236}">
                <a16:creationId xmlns:a16="http://schemas.microsoft.com/office/drawing/2014/main" id="{36397CD9-4DB2-A547-941C-0770198337C6}"/>
              </a:ext>
            </a:extLst>
          </p:cNvPr>
          <p:cNvSpPr/>
          <p:nvPr/>
        </p:nvSpPr>
        <p:spPr>
          <a:xfrm>
            <a:off x="0" y="-29817"/>
            <a:ext cx="12192000" cy="15670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63FB02FB-B0CC-4FEE-92CA-BC64FC94DE6F}"/>
              </a:ext>
            </a:extLst>
          </p:cNvPr>
          <p:cNvSpPr>
            <a:spLocks noGrp="1"/>
          </p:cNvSpPr>
          <p:nvPr>
            <p:ph type="title"/>
          </p:nvPr>
        </p:nvSpPr>
        <p:spPr>
          <a:xfrm>
            <a:off x="838200" y="209477"/>
            <a:ext cx="10515600" cy="1325563"/>
          </a:xfrm>
        </p:spPr>
        <p:txBody>
          <a:bodyPr/>
          <a:lstStyle/>
          <a:p>
            <a:r>
              <a:rPr lang="es-MX"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¿Qué es la Inteligencia Artificial - AI?</a:t>
            </a:r>
            <a:endParaRPr lang="es-MX"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Content Placeholder 3">
            <a:extLst>
              <a:ext uri="{FF2B5EF4-FFF2-40B4-BE49-F238E27FC236}">
                <a16:creationId xmlns:a16="http://schemas.microsoft.com/office/drawing/2014/main" id="{F65F2C8F-6D2B-AA44-A937-DFF986DBD061}"/>
              </a:ext>
            </a:extLst>
          </p:cNvPr>
          <p:cNvSpPr>
            <a:spLocks noGrp="1"/>
          </p:cNvSpPr>
          <p:nvPr>
            <p:ph idx="1"/>
          </p:nvPr>
        </p:nvSpPr>
        <p:spPr/>
        <p:txBody>
          <a:bodyPr>
            <a:normAutofit fontScale="92500" lnSpcReduction="20000"/>
          </a:bodyPr>
          <a:lstStyle/>
          <a:p>
            <a:r>
              <a:rPr lang="en-MX" dirty="0"/>
              <a:t>La idea esencial es una máquina (Artificial) debe estar realizando procesos cognitivos o aprendizaje (Inteligencia).</a:t>
            </a:r>
          </a:p>
          <a:p>
            <a:pPr lvl="1"/>
            <a:endParaRPr lang="en-MX" b="1" dirty="0"/>
          </a:p>
          <a:p>
            <a:pPr lvl="1"/>
            <a:r>
              <a:rPr lang="en-MX" b="1" dirty="0"/>
              <a:t>Weak AI</a:t>
            </a:r>
            <a:r>
              <a:rPr lang="en-US" b="1" dirty="0"/>
              <a:t>, a.k.a. </a:t>
            </a:r>
            <a:r>
              <a:rPr lang="en-US" b="1" dirty="0" err="1"/>
              <a:t>Aritificial</a:t>
            </a:r>
            <a:r>
              <a:rPr lang="en-US" b="1" dirty="0"/>
              <a:t> Narrow Intelligence (ANI)</a:t>
            </a:r>
            <a:r>
              <a:rPr lang="en-MX" dirty="0"/>
              <a:t> </a:t>
            </a:r>
            <a:endParaRPr lang="en-US" dirty="0"/>
          </a:p>
          <a:p>
            <a:pPr marL="457200" lvl="1" indent="0">
              <a:buNone/>
            </a:pPr>
            <a:r>
              <a:rPr lang="en-MX" dirty="0"/>
              <a:t>AI limitada a tareas específicas y concretas. Ejemplos: Reconocimiento facial, vehículos automotriz autónomos, pronósticos (de demanda, de clima, de ventas, etc.), jugar ajedrez, robótica en general.</a:t>
            </a:r>
          </a:p>
          <a:p>
            <a:pPr lvl="1"/>
            <a:endParaRPr lang="en-MX" b="1" dirty="0"/>
          </a:p>
          <a:p>
            <a:pPr lvl="1"/>
            <a:r>
              <a:rPr lang="en-MX" b="1" dirty="0"/>
              <a:t>Strong AI</a:t>
            </a:r>
            <a:r>
              <a:rPr lang="en-US" b="1" dirty="0"/>
              <a:t>, a.k.a. Artificial </a:t>
            </a:r>
            <a:r>
              <a:rPr lang="en-US" b="1"/>
              <a:t>General Intelligence (AGI)</a:t>
            </a:r>
            <a:endParaRPr lang="en-US" b="1" dirty="0"/>
          </a:p>
          <a:p>
            <a:pPr marL="457200" lvl="1" indent="0">
              <a:buNone/>
            </a:pPr>
            <a:r>
              <a:rPr lang="en-MX" dirty="0"/>
              <a:t>AI al nivel de la Inteligencia humana. Saber aprender por uno mismo de diversos temas y no sólo en un tema específico. Aún no es del todo posible, pero es probable que suceda en un futuro. Ejemplo ficticio: Ultrón (Avengers 2)</a:t>
            </a:r>
          </a:p>
          <a:p>
            <a:pPr lvl="1"/>
            <a:endParaRPr lang="en-MX" b="1" dirty="0"/>
          </a:p>
        </p:txBody>
      </p:sp>
    </p:spTree>
    <p:extLst>
      <p:ext uri="{BB962C8B-B14F-4D97-AF65-F5344CB8AC3E}">
        <p14:creationId xmlns:p14="http://schemas.microsoft.com/office/powerpoint/2010/main" val="2800973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1A0D25-4282-D746-B4D6-E86BBBA7B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4289" y="2156937"/>
            <a:ext cx="6557711" cy="3688713"/>
          </a:xfrm>
          <a:prstGeom prst="rect">
            <a:avLst/>
          </a:prstGeom>
        </p:spPr>
      </p:pic>
      <p:sp>
        <p:nvSpPr>
          <p:cNvPr id="5" name="Rectángulo 3">
            <a:extLst>
              <a:ext uri="{FF2B5EF4-FFF2-40B4-BE49-F238E27FC236}">
                <a16:creationId xmlns:a16="http://schemas.microsoft.com/office/drawing/2014/main" id="{36397CD9-4DB2-A547-941C-0770198337C6}"/>
              </a:ext>
            </a:extLst>
          </p:cNvPr>
          <p:cNvSpPr/>
          <p:nvPr/>
        </p:nvSpPr>
        <p:spPr>
          <a:xfrm>
            <a:off x="0" y="-29817"/>
            <a:ext cx="12192000" cy="15670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63FB02FB-B0CC-4FEE-92CA-BC64FC94DE6F}"/>
              </a:ext>
            </a:extLst>
          </p:cNvPr>
          <p:cNvSpPr>
            <a:spLocks noGrp="1"/>
          </p:cNvSpPr>
          <p:nvPr>
            <p:ph type="title"/>
          </p:nvPr>
        </p:nvSpPr>
        <p:spPr>
          <a:xfrm>
            <a:off x="838200" y="209477"/>
            <a:ext cx="10515600" cy="1325563"/>
          </a:xfrm>
        </p:spPr>
        <p:txBody>
          <a:bodyPr>
            <a:normAutofit fontScale="90000"/>
          </a:bodyPr>
          <a:lstStyle/>
          <a:p>
            <a:r>
              <a:rPr lang="es-MX"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¿Qué es el Aprendizaje Automático – Machine Learning (ML)?</a:t>
            </a:r>
            <a:endParaRPr lang="es-MX"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Content Placeholder 3">
            <a:extLst>
              <a:ext uri="{FF2B5EF4-FFF2-40B4-BE49-F238E27FC236}">
                <a16:creationId xmlns:a16="http://schemas.microsoft.com/office/drawing/2014/main" id="{F65F2C8F-6D2B-AA44-A937-DFF986DBD061}"/>
              </a:ext>
            </a:extLst>
          </p:cNvPr>
          <p:cNvSpPr>
            <a:spLocks noGrp="1"/>
          </p:cNvSpPr>
          <p:nvPr>
            <p:ph idx="1"/>
          </p:nvPr>
        </p:nvSpPr>
        <p:spPr>
          <a:xfrm>
            <a:off x="246787" y="1825624"/>
            <a:ext cx="5387502" cy="4351338"/>
          </a:xfrm>
        </p:spPr>
        <p:txBody>
          <a:bodyPr>
            <a:normAutofit fontScale="92500" lnSpcReduction="20000"/>
          </a:bodyPr>
          <a:lstStyle/>
          <a:p>
            <a:r>
              <a:rPr lang="en-MX" dirty="0"/>
              <a:t>El Aprendizaje Automático es una parte de la Inteligencia Artificial que se enfoca en aprender mediante la experiencia, en este caso los datos. </a:t>
            </a:r>
          </a:p>
          <a:p>
            <a:r>
              <a:rPr lang="en-MX" sz="2400" dirty="0"/>
              <a:t>Fuerte dependencia con la estadística para encontrar un modelo que detecte la señal sin dejarse llevar por el ruido en los datos (differentiate signal from noise), de forma que este modelo se generalice a nuevos datos, no previamente estudiados por el modelo.</a:t>
            </a:r>
            <a:endParaRPr lang="en-MX" sz="2400" b="1" dirty="0"/>
          </a:p>
          <a:p>
            <a:pPr marL="0" indent="0">
              <a:buNone/>
            </a:pPr>
            <a:endParaRPr lang="en-MX" dirty="0"/>
          </a:p>
        </p:txBody>
      </p:sp>
    </p:spTree>
    <p:extLst>
      <p:ext uri="{BB962C8B-B14F-4D97-AF65-F5344CB8AC3E}">
        <p14:creationId xmlns:p14="http://schemas.microsoft.com/office/powerpoint/2010/main" val="678649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230B1A-F279-9547-9688-78C441FE0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5386" y="2906327"/>
            <a:ext cx="6916367" cy="3884535"/>
          </a:xfrm>
          <a:prstGeom prst="rect">
            <a:avLst/>
          </a:prstGeom>
        </p:spPr>
      </p:pic>
      <p:sp>
        <p:nvSpPr>
          <p:cNvPr id="5" name="Rectángulo 3">
            <a:extLst>
              <a:ext uri="{FF2B5EF4-FFF2-40B4-BE49-F238E27FC236}">
                <a16:creationId xmlns:a16="http://schemas.microsoft.com/office/drawing/2014/main" id="{36397CD9-4DB2-A547-941C-0770198337C6}"/>
              </a:ext>
            </a:extLst>
          </p:cNvPr>
          <p:cNvSpPr/>
          <p:nvPr/>
        </p:nvSpPr>
        <p:spPr>
          <a:xfrm>
            <a:off x="0" y="-29817"/>
            <a:ext cx="12192000" cy="15670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63FB02FB-B0CC-4FEE-92CA-BC64FC94DE6F}"/>
              </a:ext>
            </a:extLst>
          </p:cNvPr>
          <p:cNvSpPr>
            <a:spLocks noGrp="1"/>
          </p:cNvSpPr>
          <p:nvPr>
            <p:ph type="title"/>
          </p:nvPr>
        </p:nvSpPr>
        <p:spPr>
          <a:xfrm>
            <a:off x="838200" y="209477"/>
            <a:ext cx="10515600" cy="1325563"/>
          </a:xfrm>
        </p:spPr>
        <p:txBody>
          <a:bodyPr/>
          <a:lstStyle/>
          <a:p>
            <a:r>
              <a:rPr lang="es-MX"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Deep Learning?</a:t>
            </a:r>
            <a:endParaRPr lang="es-MX"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Content Placeholder 3">
            <a:extLst>
              <a:ext uri="{FF2B5EF4-FFF2-40B4-BE49-F238E27FC236}">
                <a16:creationId xmlns:a16="http://schemas.microsoft.com/office/drawing/2014/main" id="{F65F2C8F-6D2B-AA44-A937-DFF986DBD061}"/>
              </a:ext>
            </a:extLst>
          </p:cNvPr>
          <p:cNvSpPr>
            <a:spLocks noGrp="1"/>
          </p:cNvSpPr>
          <p:nvPr>
            <p:ph idx="1"/>
          </p:nvPr>
        </p:nvSpPr>
        <p:spPr>
          <a:xfrm>
            <a:off x="512276" y="1653609"/>
            <a:ext cx="10515600" cy="4351338"/>
          </a:xfrm>
        </p:spPr>
        <p:txBody>
          <a:bodyPr>
            <a:normAutofit fontScale="92500" lnSpcReduction="10000"/>
          </a:bodyPr>
          <a:lstStyle/>
          <a:p>
            <a:r>
              <a:rPr lang="en-MX" dirty="0"/>
              <a:t>El Deep Learning (Aprendizaje Profundo) es un algoritmo específico de Aprendizaje Automático que basa su aprendizaje en varias capas de Redes Neuronales (requieren grandes cantidades de datos)</a:t>
            </a:r>
            <a:endParaRPr lang="en-MX" b="1" dirty="0"/>
          </a:p>
          <a:p>
            <a:pPr lvl="1"/>
            <a:r>
              <a:rPr lang="en-MX" dirty="0"/>
              <a:t>Ejemplo básico de una </a:t>
            </a:r>
          </a:p>
          <a:p>
            <a:pPr marL="457200" lvl="1" indent="0">
              <a:buNone/>
            </a:pPr>
            <a:r>
              <a:rPr lang="en-MX" dirty="0"/>
              <a:t>   Red Neuronal:</a:t>
            </a:r>
          </a:p>
          <a:p>
            <a:pPr lvl="2"/>
            <a:r>
              <a:rPr lang="en-MX" dirty="0"/>
              <a:t>Regresión Lineal múltiple</a:t>
            </a:r>
          </a:p>
          <a:p>
            <a:pPr lvl="2"/>
            <a:r>
              <a:rPr lang="en-MX" dirty="0"/>
              <a:t>Regresión Logística</a:t>
            </a:r>
          </a:p>
          <a:p>
            <a:pPr lvl="2"/>
            <a:r>
              <a:rPr lang="en-MX" dirty="0"/>
              <a:t>Árbol de decisiones</a:t>
            </a:r>
          </a:p>
          <a:p>
            <a:pPr marL="914400" lvl="2" indent="0">
              <a:buNone/>
            </a:pPr>
            <a:r>
              <a:rPr lang="en-MX" dirty="0"/>
              <a:t>    (Decission Trees)</a:t>
            </a:r>
          </a:p>
          <a:p>
            <a:pPr lvl="2"/>
            <a:r>
              <a:rPr lang="en-MX" dirty="0"/>
              <a:t>Bosques Aleatorios </a:t>
            </a:r>
          </a:p>
          <a:p>
            <a:pPr marL="914400" lvl="2" indent="0">
              <a:buNone/>
            </a:pPr>
            <a:r>
              <a:rPr lang="en-MX" dirty="0"/>
              <a:t>    (Random Forest)</a:t>
            </a:r>
          </a:p>
        </p:txBody>
      </p:sp>
    </p:spTree>
    <p:extLst>
      <p:ext uri="{BB962C8B-B14F-4D97-AF65-F5344CB8AC3E}">
        <p14:creationId xmlns:p14="http://schemas.microsoft.com/office/powerpoint/2010/main" val="3682702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3">
            <a:extLst>
              <a:ext uri="{FF2B5EF4-FFF2-40B4-BE49-F238E27FC236}">
                <a16:creationId xmlns:a16="http://schemas.microsoft.com/office/drawing/2014/main" id="{36397CD9-4DB2-A547-941C-0770198337C6}"/>
              </a:ext>
            </a:extLst>
          </p:cNvPr>
          <p:cNvSpPr/>
          <p:nvPr/>
        </p:nvSpPr>
        <p:spPr>
          <a:xfrm>
            <a:off x="0" y="-29817"/>
            <a:ext cx="12192000" cy="15670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63FB02FB-B0CC-4FEE-92CA-BC64FC94DE6F}"/>
              </a:ext>
            </a:extLst>
          </p:cNvPr>
          <p:cNvSpPr>
            <a:spLocks noGrp="1"/>
          </p:cNvSpPr>
          <p:nvPr>
            <p:ph type="title"/>
          </p:nvPr>
        </p:nvSpPr>
        <p:spPr>
          <a:xfrm>
            <a:off x="838200" y="209477"/>
            <a:ext cx="10515600" cy="1325563"/>
          </a:xfrm>
        </p:spPr>
        <p:txBody>
          <a:bodyPr/>
          <a:lstStyle/>
          <a:p>
            <a:r>
              <a:rPr lang="es-MX"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Ejemplos de Algoritmos en ML</a:t>
            </a:r>
            <a:endParaRPr lang="es-MX"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7" name="Content Placeholder 6">
            <a:extLst>
              <a:ext uri="{FF2B5EF4-FFF2-40B4-BE49-F238E27FC236}">
                <a16:creationId xmlns:a16="http://schemas.microsoft.com/office/drawing/2014/main" id="{B572D002-B97E-2240-9FB3-F3003D49D9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4988" y="1641729"/>
            <a:ext cx="9022023" cy="5074888"/>
          </a:xfrm>
        </p:spPr>
      </p:pic>
    </p:spTree>
    <p:extLst>
      <p:ext uri="{BB962C8B-B14F-4D97-AF65-F5344CB8AC3E}">
        <p14:creationId xmlns:p14="http://schemas.microsoft.com/office/powerpoint/2010/main" val="4060305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3">
            <a:extLst>
              <a:ext uri="{FF2B5EF4-FFF2-40B4-BE49-F238E27FC236}">
                <a16:creationId xmlns:a16="http://schemas.microsoft.com/office/drawing/2014/main" id="{36397CD9-4DB2-A547-941C-0770198337C6}"/>
              </a:ext>
            </a:extLst>
          </p:cNvPr>
          <p:cNvSpPr/>
          <p:nvPr/>
        </p:nvSpPr>
        <p:spPr>
          <a:xfrm>
            <a:off x="0" y="-29817"/>
            <a:ext cx="12192000" cy="15670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63FB02FB-B0CC-4FEE-92CA-BC64FC94DE6F}"/>
              </a:ext>
            </a:extLst>
          </p:cNvPr>
          <p:cNvSpPr>
            <a:spLocks noGrp="1"/>
          </p:cNvSpPr>
          <p:nvPr>
            <p:ph type="title"/>
          </p:nvPr>
        </p:nvSpPr>
        <p:spPr>
          <a:xfrm>
            <a:off x="838200" y="209477"/>
            <a:ext cx="10515600" cy="1325563"/>
          </a:xfrm>
        </p:spPr>
        <p:txBody>
          <a:bodyPr/>
          <a:lstStyle/>
          <a:p>
            <a:r>
              <a:rPr lang="es-MX"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¿Cómo evaluar los Algoritmos?</a:t>
            </a:r>
            <a:endParaRPr lang="es-MX"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Content Placeholder 7">
            <a:extLst>
              <a:ext uri="{FF2B5EF4-FFF2-40B4-BE49-F238E27FC236}">
                <a16:creationId xmlns:a16="http://schemas.microsoft.com/office/drawing/2014/main" id="{0457DF39-77CE-7344-9C31-192C37ACA2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7502" y="1651456"/>
            <a:ext cx="9036995" cy="5083310"/>
          </a:xfrm>
        </p:spPr>
      </p:pic>
    </p:spTree>
    <p:extLst>
      <p:ext uri="{BB962C8B-B14F-4D97-AF65-F5344CB8AC3E}">
        <p14:creationId xmlns:p14="http://schemas.microsoft.com/office/powerpoint/2010/main" val="1758676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DCF6B3F-4DAC-125E-AD74-864DF2D96E46}"/>
              </a:ext>
            </a:extLst>
          </p:cNvPr>
          <p:cNvSpPr>
            <a:spLocks noGrp="1"/>
          </p:cNvSpPr>
          <p:nvPr>
            <p:ph idx="1"/>
          </p:nvPr>
        </p:nvSpPr>
        <p:spPr>
          <a:xfrm>
            <a:off x="1050203" y="1669876"/>
            <a:ext cx="5713560" cy="3728613"/>
          </a:xfrm>
        </p:spPr>
        <p:txBody>
          <a:bodyPr>
            <a:normAutofit lnSpcReduction="10000"/>
          </a:bodyPr>
          <a:lstStyle/>
          <a:p>
            <a:pPr lvl="1"/>
            <a:r>
              <a:rPr lang="en-GB" sz="3600" dirty="0" err="1">
                <a:latin typeface="Helvetica Neue" panose="02000503000000020004" pitchFamily="2" charset="0"/>
                <a:ea typeface="Helvetica Neue" panose="02000503000000020004" pitchFamily="2" charset="0"/>
                <a:cs typeface="Helvetica Neue" panose="02000503000000020004" pitchFamily="2" charset="0"/>
              </a:rPr>
              <a:t>Volúmen</a:t>
            </a:r>
            <a:endParaRPr lang="en-GB" sz="3600"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GB" sz="3600" dirty="0" err="1">
                <a:latin typeface="Helvetica Neue" panose="02000503000000020004" pitchFamily="2" charset="0"/>
                <a:ea typeface="Helvetica Neue" panose="02000503000000020004" pitchFamily="2" charset="0"/>
                <a:cs typeface="Helvetica Neue" panose="02000503000000020004" pitchFamily="2" charset="0"/>
              </a:rPr>
              <a:t>Velocidad</a:t>
            </a:r>
            <a:endParaRPr lang="en-GB" sz="3600"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GB" sz="3600" dirty="0" err="1">
                <a:latin typeface="Helvetica Neue" panose="02000503000000020004" pitchFamily="2" charset="0"/>
                <a:ea typeface="Helvetica Neue" panose="02000503000000020004" pitchFamily="2" charset="0"/>
                <a:cs typeface="Helvetica Neue" panose="02000503000000020004" pitchFamily="2" charset="0"/>
              </a:rPr>
              <a:t>Estructura</a:t>
            </a:r>
            <a:r>
              <a:rPr lang="en-GB" sz="3600" dirty="0">
                <a:latin typeface="Helvetica Neue" panose="02000503000000020004" pitchFamily="2" charset="0"/>
                <a:ea typeface="Helvetica Neue" panose="02000503000000020004" pitchFamily="2" charset="0"/>
                <a:cs typeface="Helvetica Neue" panose="02000503000000020004" pitchFamily="2" charset="0"/>
              </a:rPr>
              <a:t> de </a:t>
            </a:r>
            <a:r>
              <a:rPr lang="en-GB" sz="3600" dirty="0" err="1">
                <a:latin typeface="Helvetica Neue" panose="02000503000000020004" pitchFamily="2" charset="0"/>
                <a:ea typeface="Helvetica Neue" panose="02000503000000020004" pitchFamily="2" charset="0"/>
                <a:cs typeface="Helvetica Neue" panose="02000503000000020004" pitchFamily="2" charset="0"/>
              </a:rPr>
              <a:t>datos</a:t>
            </a:r>
            <a:endParaRPr lang="en-GB" sz="3600" dirty="0">
              <a:latin typeface="Helvetica Neue" panose="02000503000000020004" pitchFamily="2" charset="0"/>
              <a:ea typeface="Helvetica Neue" panose="02000503000000020004" pitchFamily="2" charset="0"/>
              <a:cs typeface="Helvetica Neue" panose="02000503000000020004" pitchFamily="2" charset="0"/>
            </a:endParaRPr>
          </a:p>
          <a:p>
            <a:pPr marL="457200" lvl="1" indent="0">
              <a:buNone/>
            </a:pPr>
            <a:r>
              <a:rPr lang="en-GB" sz="3600" dirty="0">
                <a:latin typeface="Helvetica Neue" panose="02000503000000020004" pitchFamily="2" charset="0"/>
                <a:ea typeface="Helvetica Neue" panose="02000503000000020004" pitchFamily="2" charset="0"/>
                <a:cs typeface="Helvetica Neue" panose="02000503000000020004" pitchFamily="2" charset="0"/>
              </a:rPr>
              <a:t>(</a:t>
            </a:r>
            <a:r>
              <a:rPr lang="en-GB" sz="3600" dirty="0" err="1">
                <a:latin typeface="Helvetica Neue" panose="02000503000000020004" pitchFamily="2" charset="0"/>
                <a:ea typeface="Helvetica Neue" panose="02000503000000020004" pitchFamily="2" charset="0"/>
                <a:cs typeface="Helvetica Neue" panose="02000503000000020004" pitchFamily="2" charset="0"/>
              </a:rPr>
              <a:t>dataframe</a:t>
            </a:r>
            <a:r>
              <a:rPr lang="en-GB" sz="3600" dirty="0">
                <a:latin typeface="Helvetica Neue" panose="02000503000000020004" pitchFamily="2" charset="0"/>
                <a:ea typeface="Helvetica Neue" panose="02000503000000020004" pitchFamily="2" charset="0"/>
                <a:cs typeface="Helvetica Neue" panose="02000503000000020004" pitchFamily="2" charset="0"/>
              </a:rPr>
              <a:t>)</a:t>
            </a:r>
          </a:p>
          <a:p>
            <a:pPr lvl="1"/>
            <a:r>
              <a:rPr lang="en-GB" sz="3600" dirty="0" err="1">
                <a:latin typeface="Helvetica Neue" panose="02000503000000020004" pitchFamily="2" charset="0"/>
                <a:ea typeface="Helvetica Neue" panose="02000503000000020004" pitchFamily="2" charset="0"/>
                <a:cs typeface="Helvetica Neue" panose="02000503000000020004" pitchFamily="2" charset="0"/>
              </a:rPr>
              <a:t>Confianza</a:t>
            </a:r>
            <a:endParaRPr lang="en-GB" sz="3600"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GB" sz="3600" dirty="0">
                <a:latin typeface="Helvetica Neue" panose="02000503000000020004" pitchFamily="2" charset="0"/>
                <a:ea typeface="Helvetica Neue" panose="02000503000000020004" pitchFamily="2" charset="0"/>
                <a:cs typeface="Helvetica Neue" panose="02000503000000020004" pitchFamily="2" charset="0"/>
              </a:rPr>
              <a:t>Valor</a:t>
            </a:r>
          </a:p>
          <a:p>
            <a:pPr marL="0" indent="0">
              <a:buNone/>
            </a:pPr>
            <a:endParaRPr lang="es-MX" sz="1800" dirty="0"/>
          </a:p>
        </p:txBody>
      </p:sp>
      <p:pic>
        <p:nvPicPr>
          <p:cNvPr id="1026" name="Picture 2" descr="Estrategias de Big Data - ETT">
            <a:extLst>
              <a:ext uri="{FF2B5EF4-FFF2-40B4-BE49-F238E27FC236}">
                <a16:creationId xmlns:a16="http://schemas.microsoft.com/office/drawing/2014/main" id="{A176B178-7EA3-4AB2-8CD3-FFC1164725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67" r="36832" b="-1"/>
          <a:stretch/>
        </p:blipFill>
        <p:spPr bwMode="auto">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4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D1C7D1-C690-14C7-A2D7-0C55BE9F1C88}"/>
              </a:ext>
            </a:extLst>
          </p:cNvPr>
          <p:cNvSpPr>
            <a:spLocks noGrp="1"/>
          </p:cNvSpPr>
          <p:nvPr>
            <p:ph type="title"/>
          </p:nvPr>
        </p:nvSpPr>
        <p:spPr/>
        <p:txBody>
          <a:bodyPr/>
          <a:lstStyle/>
          <a:p>
            <a:r>
              <a:rPr lang="en-US" dirty="0" err="1"/>
              <a:t>Conceptos</a:t>
            </a:r>
            <a:r>
              <a:rPr lang="en-US" dirty="0"/>
              <a:t> </a:t>
            </a:r>
            <a:r>
              <a:rPr lang="en-US" dirty="0" err="1"/>
              <a:t>importantes</a:t>
            </a:r>
            <a:endParaRPr lang="es-MX" dirty="0"/>
          </a:p>
        </p:txBody>
      </p:sp>
      <p:sp>
        <p:nvSpPr>
          <p:cNvPr id="3" name="Marcador de contenido 2">
            <a:extLst>
              <a:ext uri="{FF2B5EF4-FFF2-40B4-BE49-F238E27FC236}">
                <a16:creationId xmlns:a16="http://schemas.microsoft.com/office/drawing/2014/main" id="{90EBD4DC-CD95-AE9E-070C-DE98759DAF6A}"/>
              </a:ext>
            </a:extLst>
          </p:cNvPr>
          <p:cNvSpPr>
            <a:spLocks noGrp="1"/>
          </p:cNvSpPr>
          <p:nvPr>
            <p:ph idx="1"/>
          </p:nvPr>
        </p:nvSpPr>
        <p:spPr>
          <a:xfrm>
            <a:off x="1901228" y="1825624"/>
            <a:ext cx="9452572" cy="5032375"/>
          </a:xfrm>
        </p:spPr>
        <p:txBody>
          <a:bodyPr>
            <a:normAutofit lnSpcReduction="10000"/>
          </a:bodyPr>
          <a:lstStyle/>
          <a:p>
            <a:r>
              <a:rPr lang="en-US" sz="3600" dirty="0" err="1"/>
              <a:t>Validación</a:t>
            </a:r>
            <a:r>
              <a:rPr lang="en-US" sz="3600" dirty="0"/>
              <a:t> </a:t>
            </a:r>
            <a:r>
              <a:rPr lang="en-US" sz="3600" dirty="0" err="1"/>
              <a:t>cruzada</a:t>
            </a:r>
            <a:r>
              <a:rPr lang="en-US" sz="3600" dirty="0"/>
              <a:t> (Cross validation)</a:t>
            </a:r>
          </a:p>
          <a:p>
            <a:endParaRPr lang="en-US" sz="3600" dirty="0"/>
          </a:p>
          <a:p>
            <a:r>
              <a:rPr lang="en-US" sz="3600" dirty="0" err="1"/>
              <a:t>Algoritmos</a:t>
            </a:r>
            <a:r>
              <a:rPr lang="en-US" sz="3600" dirty="0"/>
              <a:t> </a:t>
            </a:r>
            <a:r>
              <a:rPr lang="en-US" sz="3600" dirty="0" err="1"/>
              <a:t>Supervisados</a:t>
            </a:r>
            <a:r>
              <a:rPr lang="en-US" sz="3600" dirty="0"/>
              <a:t> y No </a:t>
            </a:r>
            <a:r>
              <a:rPr lang="en-US" sz="3600" dirty="0" err="1"/>
              <a:t>supervisados</a:t>
            </a:r>
            <a:endParaRPr lang="en-US" sz="3600" dirty="0"/>
          </a:p>
          <a:p>
            <a:endParaRPr lang="en-US" sz="3600" dirty="0"/>
          </a:p>
          <a:p>
            <a:r>
              <a:rPr lang="en-US" sz="3600" dirty="0" err="1"/>
              <a:t>Sobreentrenamiento</a:t>
            </a:r>
            <a:endParaRPr lang="en-US" sz="3600" dirty="0"/>
          </a:p>
          <a:p>
            <a:endParaRPr lang="en-US" sz="3600" dirty="0"/>
          </a:p>
          <a:p>
            <a:r>
              <a:rPr lang="en-US" sz="3600" dirty="0" err="1"/>
              <a:t>Matriz</a:t>
            </a:r>
            <a:endParaRPr lang="en-US" sz="3600" dirty="0"/>
          </a:p>
          <a:p>
            <a:pPr marL="0" indent="0">
              <a:buNone/>
            </a:pPr>
            <a:endParaRPr lang="es-MX" sz="3600" dirty="0"/>
          </a:p>
        </p:txBody>
      </p:sp>
    </p:spTree>
    <p:extLst>
      <p:ext uri="{BB962C8B-B14F-4D97-AF65-F5344CB8AC3E}">
        <p14:creationId xmlns:p14="http://schemas.microsoft.com/office/powerpoint/2010/main" val="225593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D1C7D1-C690-14C7-A2D7-0C55BE9F1C88}"/>
              </a:ext>
            </a:extLst>
          </p:cNvPr>
          <p:cNvSpPr>
            <a:spLocks noGrp="1"/>
          </p:cNvSpPr>
          <p:nvPr>
            <p:ph type="title"/>
          </p:nvPr>
        </p:nvSpPr>
        <p:spPr>
          <a:xfrm>
            <a:off x="410183" y="3195874"/>
            <a:ext cx="10515600" cy="1325563"/>
          </a:xfrm>
        </p:spPr>
        <p:txBody>
          <a:bodyPr/>
          <a:lstStyle/>
          <a:p>
            <a:r>
              <a:rPr lang="en-US" sz="3600" dirty="0" err="1"/>
              <a:t>Sobreentrenamiento</a:t>
            </a:r>
            <a:endParaRPr lang="es-MX" dirty="0"/>
          </a:p>
        </p:txBody>
      </p:sp>
      <p:pic>
        <p:nvPicPr>
          <p:cNvPr id="7" name="Imagen 6">
            <a:extLst>
              <a:ext uri="{FF2B5EF4-FFF2-40B4-BE49-F238E27FC236}">
                <a16:creationId xmlns:a16="http://schemas.microsoft.com/office/drawing/2014/main" id="{B7B562E4-91A7-A1C3-83C5-6382D0C3E01F}"/>
              </a:ext>
            </a:extLst>
          </p:cNvPr>
          <p:cNvPicPr>
            <a:picLocks noChangeAspect="1"/>
          </p:cNvPicPr>
          <p:nvPr/>
        </p:nvPicPr>
        <p:blipFill>
          <a:blip r:embed="rId2"/>
          <a:stretch>
            <a:fillRect/>
          </a:stretch>
        </p:blipFill>
        <p:spPr>
          <a:xfrm>
            <a:off x="5445512" y="0"/>
            <a:ext cx="6746488" cy="6858000"/>
          </a:xfrm>
          <a:prstGeom prst="rect">
            <a:avLst/>
          </a:prstGeom>
        </p:spPr>
      </p:pic>
    </p:spTree>
    <p:extLst>
      <p:ext uri="{BB962C8B-B14F-4D97-AF65-F5344CB8AC3E}">
        <p14:creationId xmlns:p14="http://schemas.microsoft.com/office/powerpoint/2010/main" val="2041608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4" name="Rectangle 205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95" name="Rectangle 205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96" name="Rectangle 2058">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A071C724-AE1E-107D-20CF-C42E1166DFEA}"/>
              </a:ext>
            </a:extLst>
          </p:cNvPr>
          <p:cNvPicPr>
            <a:picLocks noChangeAspect="1" noChangeArrowheads="1"/>
          </p:cNvPicPr>
          <p:nvPr/>
        </p:nvPicPr>
        <p:blipFill rotWithShape="1">
          <a:blip r:embed="rId2">
            <a:alphaModFix amt="90000"/>
            <a:extLst>
              <a:ext uri="{28A0092B-C50C-407E-A947-70E740481C1C}">
                <a14:useLocalDpi xmlns:a14="http://schemas.microsoft.com/office/drawing/2010/main" val="0"/>
              </a:ext>
            </a:extLst>
          </a:blip>
          <a:srcRect t="9004" r="-1" b="9173"/>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2097" name="Graphic 141">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062" name="Freeform: Shape 2061">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25000"/>
                </a:schemeClr>
              </a:solidFill>
              <a:prstDash val="lgDash"/>
              <a:round/>
            </a:ln>
          </p:spPr>
          <p:txBody>
            <a:bodyPr rtlCol="0" anchor="ctr"/>
            <a:lstStyle/>
            <a:p>
              <a:endParaRPr lang="en-US"/>
            </a:p>
          </p:txBody>
        </p:sp>
        <p:sp>
          <p:nvSpPr>
            <p:cNvPr id="2098" name="Freeform: Shape 2062">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25000"/>
                </a:schemeClr>
              </a:solidFill>
              <a:prstDash val="lgDash"/>
              <a:round/>
            </a:ln>
          </p:spPr>
          <p:txBody>
            <a:bodyPr rtlCol="0" anchor="ctr"/>
            <a:lstStyle/>
            <a:p>
              <a:endParaRPr lang="en-US"/>
            </a:p>
          </p:txBody>
        </p:sp>
        <p:sp>
          <p:nvSpPr>
            <p:cNvPr id="2099" name="Freeform: Shape 2063">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25000"/>
                </a:schemeClr>
              </a:solidFill>
              <a:prstDash val="lgDash"/>
              <a:round/>
            </a:ln>
          </p:spPr>
          <p:txBody>
            <a:bodyPr rtlCol="0" anchor="ctr"/>
            <a:lstStyle/>
            <a:p>
              <a:endParaRPr lang="en-US"/>
            </a:p>
          </p:txBody>
        </p:sp>
        <p:sp>
          <p:nvSpPr>
            <p:cNvPr id="2100" name="Freeform: Shape 2064">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25000"/>
                </a:schemeClr>
              </a:solidFill>
              <a:prstDash val="lgDash"/>
              <a:round/>
            </a:ln>
          </p:spPr>
          <p:txBody>
            <a:bodyPr rtlCol="0" anchor="ctr"/>
            <a:lstStyle/>
            <a:p>
              <a:endParaRPr lang="en-US"/>
            </a:p>
          </p:txBody>
        </p:sp>
        <p:sp>
          <p:nvSpPr>
            <p:cNvPr id="2101" name="Freeform: Shape 2065">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25000"/>
                </a:schemeClr>
              </a:solidFill>
              <a:prstDash val="lgDash"/>
              <a:round/>
            </a:ln>
          </p:spPr>
          <p:txBody>
            <a:bodyPr rtlCol="0" anchor="ctr"/>
            <a:lstStyle/>
            <a:p>
              <a:endParaRPr lang="en-US"/>
            </a:p>
          </p:txBody>
        </p:sp>
        <p:sp>
          <p:nvSpPr>
            <p:cNvPr id="2102" name="Freeform: Shape 2066">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25000"/>
                </a:schemeClr>
              </a:solidFill>
              <a:prstDash val="lgDash"/>
              <a:round/>
            </a:ln>
          </p:spPr>
          <p:txBody>
            <a:bodyPr rtlCol="0" anchor="ctr"/>
            <a:lstStyle/>
            <a:p>
              <a:endParaRPr lang="en-US"/>
            </a:p>
          </p:txBody>
        </p:sp>
        <p:sp>
          <p:nvSpPr>
            <p:cNvPr id="2103" name="Freeform: Shape 2067">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25000"/>
                </a:schemeClr>
              </a:solidFill>
              <a:prstDash val="lgDash"/>
              <a:round/>
            </a:ln>
          </p:spPr>
          <p:txBody>
            <a:bodyPr rtlCol="0" anchor="ctr"/>
            <a:lstStyle/>
            <a:p>
              <a:endParaRPr lang="en-US" dirty="0"/>
            </a:p>
          </p:txBody>
        </p:sp>
      </p:grpSp>
      <p:grpSp>
        <p:nvGrpSpPr>
          <p:cNvPr id="2104" name="Group 2069">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071"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073" name="Freeform: Shape 2072">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105" name="Freeform: Shape 2073">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106" name="Freeform: Shape 2074">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107" name="Freeform: Shape 2075">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077" name="Freeform: Shape 2076">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108" name="Freeform: Shape 2077">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109" name="Freeform: Shape 2078">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110" name="Freeform: Shape 2071">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873596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9DA89A84-D9E5-4BA2-61C3-547D1C8C3963}"/>
              </a:ext>
            </a:extLst>
          </p:cNvPr>
          <p:cNvSpPr/>
          <p:nvPr/>
        </p:nvSpPr>
        <p:spPr>
          <a:xfrm>
            <a:off x="2245259" y="0"/>
            <a:ext cx="749627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MX" dirty="0"/>
          </a:p>
        </p:txBody>
      </p:sp>
      <p:pic>
        <p:nvPicPr>
          <p:cNvPr id="4" name="Picture 2" descr="Data Analytics - Bestarion">
            <a:extLst>
              <a:ext uri="{FF2B5EF4-FFF2-40B4-BE49-F238E27FC236}">
                <a16:creationId xmlns:a16="http://schemas.microsoft.com/office/drawing/2014/main" id="{93EECC52-676A-118B-A933-85082EEDB0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02506" y="125207"/>
            <a:ext cx="6581775" cy="6607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772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F5D9E4-2E72-42B1-76E3-F565283952F5}"/>
              </a:ext>
            </a:extLst>
          </p:cNvPr>
          <p:cNvSpPr>
            <a:spLocks noGrp="1"/>
          </p:cNvSpPr>
          <p:nvPr>
            <p:ph type="title"/>
          </p:nvPr>
        </p:nvSpPr>
        <p:spPr/>
        <p:txBody>
          <a:bodyPr/>
          <a:lstStyle/>
          <a:p>
            <a:endParaRPr lang="es-MX" dirty="0"/>
          </a:p>
        </p:txBody>
      </p:sp>
      <p:pic>
        <p:nvPicPr>
          <p:cNvPr id="4" name="Elementos multimedia en línea 5" title="Data Science In 5 Minutes | Data Science For Beginners | What Is Data Science? | Simplilearn">
            <a:hlinkClick r:id="" action="ppaction://media"/>
            <a:extLst>
              <a:ext uri="{FF2B5EF4-FFF2-40B4-BE49-F238E27FC236}">
                <a16:creationId xmlns:a16="http://schemas.microsoft.com/office/drawing/2014/main" id="{FA1CC5D2-8C9B-1187-1BB7-B08BA1F291B6}"/>
              </a:ext>
            </a:extLst>
          </p:cNvPr>
          <p:cNvPicPr>
            <a:picLocks noGrp="1" noRot="1" noChangeAspect="1"/>
          </p:cNvPicPr>
          <p:nvPr>
            <p:ph idx="1"/>
            <a:videoFile r:link="rId1"/>
          </p:nvPr>
        </p:nvPicPr>
        <p:blipFill>
          <a:blip r:embed="rId3"/>
          <a:stretch>
            <a:fillRect/>
          </a:stretch>
        </p:blipFill>
        <p:spPr>
          <a:xfrm>
            <a:off x="367480" y="192386"/>
            <a:ext cx="11457040" cy="6473227"/>
          </a:xfrm>
          <a:prstGeom prst="rect">
            <a:avLst/>
          </a:prstGeom>
        </p:spPr>
      </p:pic>
    </p:spTree>
    <p:extLst>
      <p:ext uri="{BB962C8B-B14F-4D97-AF65-F5344CB8AC3E}">
        <p14:creationId xmlns:p14="http://schemas.microsoft.com/office/powerpoint/2010/main" val="327148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662743-5967-40CA-4227-7E136680456F}"/>
              </a:ext>
            </a:extLst>
          </p:cNvPr>
          <p:cNvSpPr>
            <a:spLocks noGrp="1"/>
          </p:cNvSpPr>
          <p:nvPr>
            <p:ph type="title"/>
          </p:nvPr>
        </p:nvSpPr>
        <p:spPr>
          <a:xfrm>
            <a:off x="2586786" y="365125"/>
            <a:ext cx="9038617" cy="1325563"/>
          </a:xfrm>
        </p:spPr>
        <p:txBody>
          <a:bodyPr/>
          <a:lstStyle/>
          <a:p>
            <a:r>
              <a:rPr lang="en-US" dirty="0"/>
              <a:t>Es todo un equipo</a:t>
            </a:r>
            <a:endParaRPr lang="es-MX" dirty="0"/>
          </a:p>
        </p:txBody>
      </p:sp>
      <p:pic>
        <p:nvPicPr>
          <p:cNvPr id="3" name="Picture 4">
            <a:extLst>
              <a:ext uri="{FF2B5EF4-FFF2-40B4-BE49-F238E27FC236}">
                <a16:creationId xmlns:a16="http://schemas.microsoft.com/office/drawing/2014/main" id="{E8F20AD4-4985-3CAE-4617-322B2E72B45A}"/>
              </a:ext>
            </a:extLst>
          </p:cNvPr>
          <p:cNvPicPr>
            <a:picLocks noChangeAspect="1"/>
          </p:cNvPicPr>
          <p:nvPr/>
        </p:nvPicPr>
        <p:blipFill>
          <a:blip r:embed="rId2"/>
          <a:stretch>
            <a:fillRect/>
          </a:stretch>
        </p:blipFill>
        <p:spPr>
          <a:xfrm>
            <a:off x="1272468" y="2438400"/>
            <a:ext cx="9647063" cy="3870960"/>
          </a:xfrm>
          <a:prstGeom prst="rect">
            <a:avLst/>
          </a:prstGeom>
        </p:spPr>
      </p:pic>
    </p:spTree>
    <p:extLst>
      <p:ext uri="{BB962C8B-B14F-4D97-AF65-F5344CB8AC3E}">
        <p14:creationId xmlns:p14="http://schemas.microsoft.com/office/powerpoint/2010/main" val="4012288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F95BC5-0C19-2582-4E7D-1F311F4AE4A3}"/>
              </a:ext>
            </a:extLst>
          </p:cNvPr>
          <p:cNvSpPr>
            <a:spLocks noGrp="1"/>
          </p:cNvSpPr>
          <p:nvPr>
            <p:ph type="title"/>
          </p:nvPr>
        </p:nvSpPr>
        <p:spPr/>
        <p:txBody>
          <a:bodyPr/>
          <a:lstStyle/>
          <a:p>
            <a:r>
              <a:rPr lang="en-US" dirty="0"/>
              <a:t>Principales áreas de empleo</a:t>
            </a:r>
            <a:endParaRPr lang="es-MX" dirty="0"/>
          </a:p>
        </p:txBody>
      </p:sp>
      <p:sp>
        <p:nvSpPr>
          <p:cNvPr id="3" name="Content Placeholder 2">
            <a:extLst>
              <a:ext uri="{FF2B5EF4-FFF2-40B4-BE49-F238E27FC236}">
                <a16:creationId xmlns:a16="http://schemas.microsoft.com/office/drawing/2014/main" id="{10FDCE5D-734C-69A4-3125-42FE2B1D7D76}"/>
              </a:ext>
            </a:extLst>
          </p:cNvPr>
          <p:cNvSpPr txBox="1">
            <a:spLocks/>
          </p:cNvSpPr>
          <p:nvPr/>
        </p:nvSpPr>
        <p:spPr>
          <a:xfrm>
            <a:off x="1039242" y="1659543"/>
            <a:ext cx="11019817" cy="5031125"/>
          </a:xfrm>
          <a:prstGeom prst="rect">
            <a:avLst/>
          </a:prstGeom>
        </p:spPr>
        <p:txBody>
          <a:bodyPr>
            <a:normAutofit fontScale="62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MX" sz="2700">
                <a:latin typeface="Helvetica Neue" panose="02000503000000020004" pitchFamily="2" charset="0"/>
                <a:ea typeface="Helvetica Neue" panose="02000503000000020004" pitchFamily="2" charset="0"/>
                <a:cs typeface="Helvetica Neue" panose="02000503000000020004" pitchFamily="2" charset="0"/>
              </a:rPr>
              <a:t>Análisis y Visualización de Datos</a:t>
            </a:r>
          </a:p>
          <a:p>
            <a:endParaRPr lang="en-MX" sz="2700">
              <a:latin typeface="Helvetica Neue" panose="02000503000000020004" pitchFamily="2" charset="0"/>
              <a:ea typeface="Helvetica Neue" panose="02000503000000020004" pitchFamily="2" charset="0"/>
              <a:cs typeface="Helvetica Neue" panose="02000503000000020004" pitchFamily="2" charset="0"/>
            </a:endParaRPr>
          </a:p>
          <a:p>
            <a:endParaRPr lang="en-MX" sz="2700">
              <a:latin typeface="Helvetica Neue" panose="02000503000000020004" pitchFamily="2" charset="0"/>
              <a:ea typeface="Helvetica Neue" panose="02000503000000020004" pitchFamily="2" charset="0"/>
              <a:cs typeface="Helvetica Neue" panose="02000503000000020004" pitchFamily="2" charset="0"/>
            </a:endParaRPr>
          </a:p>
          <a:p>
            <a:endParaRPr lang="en-MX" sz="2700">
              <a:latin typeface="Helvetica Neue" panose="02000503000000020004" pitchFamily="2" charset="0"/>
              <a:ea typeface="Helvetica Neue" panose="02000503000000020004" pitchFamily="2" charset="0"/>
              <a:cs typeface="Helvetica Neue" panose="02000503000000020004" pitchFamily="2" charset="0"/>
            </a:endParaRPr>
          </a:p>
          <a:p>
            <a:endParaRPr lang="en-MX" sz="2700">
              <a:latin typeface="Helvetica Neue" panose="02000503000000020004" pitchFamily="2" charset="0"/>
              <a:ea typeface="Helvetica Neue" panose="02000503000000020004" pitchFamily="2" charset="0"/>
              <a:cs typeface="Helvetica Neue" panose="02000503000000020004" pitchFamily="2" charset="0"/>
            </a:endParaRPr>
          </a:p>
          <a:p>
            <a:endParaRPr lang="en-MX" sz="2700">
              <a:latin typeface="Helvetica Neue" panose="02000503000000020004" pitchFamily="2" charset="0"/>
              <a:ea typeface="Helvetica Neue" panose="02000503000000020004" pitchFamily="2" charset="0"/>
              <a:cs typeface="Helvetica Neue" panose="02000503000000020004" pitchFamily="2" charset="0"/>
            </a:endParaRPr>
          </a:p>
          <a:p>
            <a:endParaRPr lang="en-MX" sz="2700">
              <a:latin typeface="Helvetica Neue" panose="02000503000000020004" pitchFamily="2" charset="0"/>
              <a:ea typeface="Helvetica Neue" panose="02000503000000020004" pitchFamily="2" charset="0"/>
              <a:cs typeface="Helvetica Neue" panose="02000503000000020004" pitchFamily="2" charset="0"/>
            </a:endParaRPr>
          </a:p>
          <a:p>
            <a:r>
              <a:rPr lang="en-MX" sz="2700">
                <a:latin typeface="Helvetica Neue" panose="02000503000000020004" pitchFamily="2" charset="0"/>
                <a:ea typeface="Helvetica Neue" panose="02000503000000020004" pitchFamily="2" charset="0"/>
                <a:cs typeface="Helvetica Neue" panose="02000503000000020004" pitchFamily="2" charset="0"/>
              </a:rPr>
              <a:t>Investigación y Desarrollo (Medicina/Ingeniería/etc.)</a:t>
            </a:r>
          </a:p>
          <a:p>
            <a:r>
              <a:rPr lang="en-MX" sz="2700">
                <a:latin typeface="Helvetica Neue" panose="02000503000000020004" pitchFamily="2" charset="0"/>
                <a:ea typeface="Helvetica Neue" panose="02000503000000020004" pitchFamily="2" charset="0"/>
                <a:cs typeface="Helvetica Neue" panose="02000503000000020004" pitchFamily="2" charset="0"/>
              </a:rPr>
              <a:t>Creación de Pronósticos</a:t>
            </a:r>
          </a:p>
          <a:p>
            <a:r>
              <a:rPr lang="en-MX" sz="2700">
                <a:latin typeface="Helvetica Neue" panose="02000503000000020004" pitchFamily="2" charset="0"/>
                <a:ea typeface="Helvetica Neue" panose="02000503000000020004" pitchFamily="2" charset="0"/>
                <a:cs typeface="Helvetica Neue" panose="02000503000000020004" pitchFamily="2" charset="0"/>
              </a:rPr>
              <a:t>Automatización de Reportes</a:t>
            </a:r>
          </a:p>
          <a:p>
            <a:r>
              <a:rPr lang="en-MX" sz="2700">
                <a:latin typeface="Helvetica Neue" panose="02000503000000020004" pitchFamily="2" charset="0"/>
                <a:ea typeface="Helvetica Neue" panose="02000503000000020004" pitchFamily="2" charset="0"/>
                <a:cs typeface="Helvetica Neue" panose="02000503000000020004" pitchFamily="2" charset="0"/>
              </a:rPr>
              <a:t>Análisis de Riesgo (Uncertainty Qualification)</a:t>
            </a:r>
          </a:p>
          <a:p>
            <a:pPr lvl="2"/>
            <a:r>
              <a:rPr lang="en-MX" sz="2200">
                <a:latin typeface="Helvetica Neue" panose="02000503000000020004" pitchFamily="2" charset="0"/>
                <a:ea typeface="Helvetica Neue" panose="02000503000000020004" pitchFamily="2" charset="0"/>
                <a:cs typeface="Helvetica Neue" panose="02000503000000020004" pitchFamily="2" charset="0"/>
              </a:rPr>
              <a:t>Actuarial – Seguros</a:t>
            </a:r>
          </a:p>
          <a:p>
            <a:pPr lvl="2"/>
            <a:r>
              <a:rPr lang="en-MX" sz="2200">
                <a:latin typeface="Helvetica Neue" panose="02000503000000020004" pitchFamily="2" charset="0"/>
                <a:ea typeface="Helvetica Neue" panose="02000503000000020004" pitchFamily="2" charset="0"/>
                <a:cs typeface="Helvetica Neue" panose="02000503000000020004" pitchFamily="2" charset="0"/>
              </a:rPr>
              <a:t>Financiero – Bancos / Consultoría / Portafolios de Inversión</a:t>
            </a:r>
          </a:p>
          <a:p>
            <a:pPr lvl="2"/>
            <a:r>
              <a:rPr lang="en-MX" sz="2200">
                <a:latin typeface="Helvetica Neue" panose="02000503000000020004" pitchFamily="2" charset="0"/>
                <a:ea typeface="Helvetica Neue" panose="02000503000000020004" pitchFamily="2" charset="0"/>
                <a:cs typeface="Helvetica Neue" panose="02000503000000020004" pitchFamily="2" charset="0"/>
              </a:rPr>
              <a:t>Estudios de Mercado (Encuestas / Marketing)</a:t>
            </a:r>
          </a:p>
          <a:p>
            <a:endParaRPr lang="en-MX" dirty="0"/>
          </a:p>
        </p:txBody>
      </p:sp>
      <p:grpSp>
        <p:nvGrpSpPr>
          <p:cNvPr id="4" name="Group 5">
            <a:extLst>
              <a:ext uri="{FF2B5EF4-FFF2-40B4-BE49-F238E27FC236}">
                <a16:creationId xmlns:a16="http://schemas.microsoft.com/office/drawing/2014/main" id="{3BF43318-EF48-2C4A-CCAF-FCA0EE402006}"/>
              </a:ext>
            </a:extLst>
          </p:cNvPr>
          <p:cNvGrpSpPr/>
          <p:nvPr/>
        </p:nvGrpSpPr>
        <p:grpSpPr>
          <a:xfrm>
            <a:off x="1639109" y="1702340"/>
            <a:ext cx="9768191" cy="3453319"/>
            <a:chOff x="1585609" y="1825625"/>
            <a:chExt cx="9768191" cy="3453319"/>
          </a:xfrm>
        </p:grpSpPr>
        <p:pic>
          <p:nvPicPr>
            <p:cNvPr id="5" name="Picture 4">
              <a:extLst>
                <a:ext uri="{FF2B5EF4-FFF2-40B4-BE49-F238E27FC236}">
                  <a16:creationId xmlns:a16="http://schemas.microsoft.com/office/drawing/2014/main" id="{5E9A41CA-73C9-24A0-C21D-EDCF7802772D}"/>
                </a:ext>
              </a:extLst>
            </p:cNvPr>
            <p:cNvPicPr>
              <a:picLocks noChangeAspect="1"/>
            </p:cNvPicPr>
            <p:nvPr/>
          </p:nvPicPr>
          <p:blipFill>
            <a:blip r:embed="rId2"/>
            <a:stretch>
              <a:fillRect/>
            </a:stretch>
          </p:blipFill>
          <p:spPr>
            <a:xfrm>
              <a:off x="7900481" y="1825625"/>
              <a:ext cx="3453319" cy="3453319"/>
            </a:xfrm>
            <a:prstGeom prst="rect">
              <a:avLst/>
            </a:prstGeom>
          </p:spPr>
        </p:pic>
        <p:pic>
          <p:nvPicPr>
            <p:cNvPr id="6" name="Picture 6">
              <a:extLst>
                <a:ext uri="{FF2B5EF4-FFF2-40B4-BE49-F238E27FC236}">
                  <a16:creationId xmlns:a16="http://schemas.microsoft.com/office/drawing/2014/main" id="{1B94D449-01E7-E839-EB05-4C1434810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609" y="2107828"/>
              <a:ext cx="3929974" cy="2087799"/>
            </a:xfrm>
            <a:prstGeom prst="rect">
              <a:avLst/>
            </a:prstGeom>
          </p:spPr>
        </p:pic>
        <p:sp>
          <p:nvSpPr>
            <p:cNvPr id="7" name="Right Arrow 7">
              <a:extLst>
                <a:ext uri="{FF2B5EF4-FFF2-40B4-BE49-F238E27FC236}">
                  <a16:creationId xmlns:a16="http://schemas.microsoft.com/office/drawing/2014/main" id="{C5DC3B09-3C89-EFF2-F9EA-A614A05F311A}"/>
                </a:ext>
              </a:extLst>
            </p:cNvPr>
            <p:cNvSpPr/>
            <p:nvPr/>
          </p:nvSpPr>
          <p:spPr>
            <a:xfrm>
              <a:off x="5807413" y="2918298"/>
              <a:ext cx="1945532" cy="8657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grpSp>
    </p:spTree>
    <p:extLst>
      <p:ext uri="{BB962C8B-B14F-4D97-AF65-F5344CB8AC3E}">
        <p14:creationId xmlns:p14="http://schemas.microsoft.com/office/powerpoint/2010/main" val="955514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Benefits of Data Mining - Loginworks Softwares">
            <a:extLst>
              <a:ext uri="{FF2B5EF4-FFF2-40B4-BE49-F238E27FC236}">
                <a16:creationId xmlns:a16="http://schemas.microsoft.com/office/drawing/2014/main" id="{1D6F7BE8-09DE-CC5D-D3A5-1D8559A5DD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13" t="17731" r="10239" b="3688"/>
          <a:stretch/>
        </p:blipFill>
        <p:spPr bwMode="auto">
          <a:xfrm>
            <a:off x="3730028" y="5322605"/>
            <a:ext cx="2749299" cy="153539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E84C7E2-B459-D1DA-0A8C-2CDBA1EEADA4}"/>
              </a:ext>
            </a:extLst>
          </p:cNvPr>
          <p:cNvSpPr>
            <a:spLocks noGrp="1"/>
          </p:cNvSpPr>
          <p:nvPr>
            <p:ph type="title"/>
          </p:nvPr>
        </p:nvSpPr>
        <p:spPr>
          <a:xfrm>
            <a:off x="2322968" y="404018"/>
            <a:ext cx="10515600" cy="1325563"/>
          </a:xfrm>
        </p:spPr>
        <p:txBody>
          <a:bodyPr>
            <a:normAutofit/>
          </a:bodyPr>
          <a:lstStyle/>
          <a:p>
            <a:r>
              <a:rPr lang="en-US" sz="4800" dirty="0"/>
              <a:t>Principales Herramientas</a:t>
            </a:r>
            <a:endParaRPr lang="es-MX" sz="4800" dirty="0"/>
          </a:p>
        </p:txBody>
      </p:sp>
      <p:sp>
        <p:nvSpPr>
          <p:cNvPr id="9" name="Content Placeholder 2">
            <a:extLst>
              <a:ext uri="{FF2B5EF4-FFF2-40B4-BE49-F238E27FC236}">
                <a16:creationId xmlns:a16="http://schemas.microsoft.com/office/drawing/2014/main" id="{23409FB2-7FBC-4E21-1AB4-9EBFD97E94B9}"/>
              </a:ext>
            </a:extLst>
          </p:cNvPr>
          <p:cNvSpPr>
            <a:spLocks noGrp="1"/>
          </p:cNvSpPr>
          <p:nvPr>
            <p:ph idx="1"/>
          </p:nvPr>
        </p:nvSpPr>
        <p:spPr>
          <a:xfrm>
            <a:off x="838199" y="1756281"/>
            <a:ext cx="10515600" cy="937030"/>
          </a:xfrm>
        </p:spPr>
        <p:txBody>
          <a:bodyPr>
            <a:normAutofit lnSpcReduction="10000"/>
          </a:bodyPr>
          <a:lstStyle/>
          <a:p>
            <a:pPr marL="0" indent="0">
              <a:buNone/>
            </a:pPr>
            <a:r>
              <a:rPr lang="en-MX" sz="2700" b="1" u="sng" dirty="0">
                <a:latin typeface="Helvetica Neue" panose="02000503000000020004" pitchFamily="2" charset="0"/>
                <a:ea typeface="Helvetica Neue" panose="02000503000000020004" pitchFamily="2" charset="0"/>
                <a:cs typeface="Helvetica Neue" panose="02000503000000020004" pitchFamily="2" charset="0"/>
              </a:rPr>
              <a:t>Pensamiento Crítico</a:t>
            </a:r>
            <a:r>
              <a:rPr lang="en-MX" sz="2700" dirty="0">
                <a:latin typeface="Helvetica Neue" panose="02000503000000020004" pitchFamily="2" charset="0"/>
                <a:ea typeface="Helvetica Neue" panose="02000503000000020004" pitchFamily="2" charset="0"/>
                <a:cs typeface="Helvetica Neue" panose="02000503000000020004" pitchFamily="2" charset="0"/>
              </a:rPr>
              <a:t> – Saber argumentar con Datos fríos y darles una interpretación relevante al contexto de tu empresa.</a:t>
            </a:r>
          </a:p>
        </p:txBody>
      </p:sp>
      <p:sp>
        <p:nvSpPr>
          <p:cNvPr id="10" name="Rectangle 4">
            <a:extLst>
              <a:ext uri="{FF2B5EF4-FFF2-40B4-BE49-F238E27FC236}">
                <a16:creationId xmlns:a16="http://schemas.microsoft.com/office/drawing/2014/main" id="{1DC7ABDA-4D5F-6BC5-3800-EF98AD57A6A1}"/>
              </a:ext>
            </a:extLst>
          </p:cNvPr>
          <p:cNvSpPr/>
          <p:nvPr/>
        </p:nvSpPr>
        <p:spPr>
          <a:xfrm>
            <a:off x="838201" y="2508483"/>
            <a:ext cx="10515599" cy="1831271"/>
          </a:xfrm>
          <a:prstGeom prst="rect">
            <a:avLst/>
          </a:prstGeom>
        </p:spPr>
        <p:txBody>
          <a:bodyPr wrap="square" numCol="2">
            <a:spAutoFit/>
          </a:bodyPr>
          <a:lstStyle/>
          <a:p>
            <a:r>
              <a:rPr lang="en-MX" sz="2500" dirty="0">
                <a:latin typeface="Helvetica Neue" panose="02000503000000020004" pitchFamily="2" charset="0"/>
                <a:ea typeface="Helvetica Neue" panose="02000503000000020004" pitchFamily="2" charset="0"/>
                <a:cs typeface="Helvetica Neue" panose="02000503000000020004" pitchFamily="2" charset="0"/>
              </a:rPr>
              <a:t>Software Estadístico / Matemático:</a:t>
            </a:r>
          </a:p>
          <a:p>
            <a:pPr marL="742950" lvl="1" indent="-285750">
              <a:buFont typeface="Arial" panose="020B0604020202020204" pitchFamily="34" charset="0"/>
              <a:buChar char="•"/>
            </a:pPr>
            <a:r>
              <a:rPr lang="en-MX" sz="2100" b="1" dirty="0">
                <a:latin typeface="Helvetica Neue" panose="02000503000000020004" pitchFamily="2" charset="0"/>
                <a:ea typeface="Helvetica Neue" panose="02000503000000020004" pitchFamily="2" charset="0"/>
                <a:cs typeface="Helvetica Neue" panose="02000503000000020004" pitchFamily="2" charset="0"/>
              </a:rPr>
              <a:t>R</a:t>
            </a:r>
            <a:r>
              <a:rPr lang="en-GB" sz="2100" b="1" dirty="0">
                <a:latin typeface="Helvetica Neue" panose="02000503000000020004" pitchFamily="2" charset="0"/>
                <a:ea typeface="Helvetica Neue" panose="02000503000000020004" pitchFamily="2" charset="0"/>
                <a:cs typeface="Helvetica Neue" panose="02000503000000020004" pitchFamily="2" charset="0"/>
              </a:rPr>
              <a:t>S</a:t>
            </a:r>
            <a:r>
              <a:rPr lang="en-MX" sz="2100" b="1" dirty="0">
                <a:latin typeface="Helvetica Neue" panose="02000503000000020004" pitchFamily="2" charset="0"/>
                <a:ea typeface="Helvetica Neue" panose="02000503000000020004" pitchFamily="2" charset="0"/>
                <a:cs typeface="Helvetica Neue" panose="02000503000000020004" pitchFamily="2" charset="0"/>
              </a:rPr>
              <a:t>tudio (Editor de Scripts en R)</a:t>
            </a:r>
          </a:p>
          <a:p>
            <a:pPr marL="742950" lvl="1" indent="-285750">
              <a:buFont typeface="Arial" panose="020B0604020202020204" pitchFamily="34" charset="0"/>
              <a:buChar char="•"/>
            </a:pPr>
            <a:r>
              <a:rPr lang="en-MX" sz="2100" b="1" dirty="0">
                <a:latin typeface="Helvetica Neue" panose="02000503000000020004" pitchFamily="2" charset="0"/>
                <a:ea typeface="Helvetica Neue" panose="02000503000000020004" pitchFamily="2" charset="0"/>
                <a:cs typeface="Helvetica Neue" panose="02000503000000020004" pitchFamily="2" charset="0"/>
              </a:rPr>
              <a:t>Minitab</a:t>
            </a:r>
          </a:p>
          <a:p>
            <a:pPr marL="742950" lvl="1" indent="-285750">
              <a:buFont typeface="Arial" panose="020B0604020202020204" pitchFamily="34" charset="0"/>
              <a:buChar char="•"/>
            </a:pPr>
            <a:r>
              <a:rPr lang="en-MX" sz="2100" i="1" dirty="0">
                <a:latin typeface="Helvetica Neue" panose="02000503000000020004" pitchFamily="2" charset="0"/>
                <a:ea typeface="Helvetica Neue" panose="02000503000000020004" pitchFamily="2" charset="0"/>
                <a:cs typeface="Helvetica Neue" panose="02000503000000020004" pitchFamily="2" charset="0"/>
              </a:rPr>
              <a:t>Python</a:t>
            </a:r>
          </a:p>
          <a:p>
            <a:pPr marL="742950" lvl="1" indent="-285750">
              <a:buFont typeface="Arial" panose="020B0604020202020204" pitchFamily="34" charset="0"/>
              <a:buChar char="•"/>
            </a:pPr>
            <a:r>
              <a:rPr lang="en-MX" sz="2100" dirty="0">
                <a:latin typeface="Helvetica Neue" panose="02000503000000020004" pitchFamily="2" charset="0"/>
                <a:ea typeface="Helvetica Neue" panose="02000503000000020004" pitchFamily="2" charset="0"/>
                <a:cs typeface="Helvetica Neue" panose="02000503000000020004" pitchFamily="2" charset="0"/>
              </a:rPr>
              <a:t>Tableau</a:t>
            </a:r>
          </a:p>
          <a:p>
            <a:pPr marL="742950" lvl="1" indent="-285750">
              <a:buFont typeface="Arial" panose="020B0604020202020204" pitchFamily="34" charset="0"/>
              <a:buChar char="•"/>
            </a:pPr>
            <a:endParaRPr lang="en-MX" sz="2100" dirty="0">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MX" sz="2100" i="1" dirty="0">
                <a:latin typeface="Helvetica Neue" panose="02000503000000020004" pitchFamily="2" charset="0"/>
                <a:ea typeface="Helvetica Neue" panose="02000503000000020004" pitchFamily="2" charset="0"/>
                <a:cs typeface="Helvetica Neue" panose="02000503000000020004" pitchFamily="2" charset="0"/>
              </a:rPr>
              <a:t>Matlab</a:t>
            </a:r>
          </a:p>
          <a:p>
            <a:pPr marL="742950" lvl="1" indent="-285750">
              <a:buFont typeface="Arial" panose="020B0604020202020204" pitchFamily="34" charset="0"/>
              <a:buChar char="•"/>
            </a:pPr>
            <a:r>
              <a:rPr lang="en-MX" sz="2100" b="1" dirty="0">
                <a:latin typeface="Helvetica Neue" panose="02000503000000020004" pitchFamily="2" charset="0"/>
                <a:ea typeface="Helvetica Neue" panose="02000503000000020004" pitchFamily="2" charset="0"/>
                <a:cs typeface="Helvetica Neue" panose="02000503000000020004" pitchFamily="2" charset="0"/>
              </a:rPr>
              <a:t>Microsoft Excel</a:t>
            </a:r>
          </a:p>
          <a:p>
            <a:pPr marL="742950" lvl="1" indent="-285750">
              <a:buFont typeface="Arial" panose="020B0604020202020204" pitchFamily="34" charset="0"/>
              <a:buChar char="•"/>
            </a:pPr>
            <a:r>
              <a:rPr lang="en-MX" sz="2100" dirty="0">
                <a:latin typeface="Helvetica Neue" panose="02000503000000020004" pitchFamily="2" charset="0"/>
                <a:ea typeface="Helvetica Neue" panose="02000503000000020004" pitchFamily="2" charset="0"/>
                <a:cs typeface="Helvetica Neue" panose="02000503000000020004" pitchFamily="2" charset="0"/>
              </a:rPr>
              <a:t>JavaScript / C++</a:t>
            </a:r>
            <a:endParaRPr lang="en-US" sz="2100" dirty="0">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US" sz="2100" i="1" dirty="0">
                <a:latin typeface="Helvetica Neue" panose="02000503000000020004" pitchFamily="2" charset="0"/>
                <a:ea typeface="Helvetica Neue" panose="02000503000000020004" pitchFamily="2" charset="0"/>
                <a:cs typeface="Helvetica Neue" panose="02000503000000020004" pitchFamily="2" charset="0"/>
              </a:rPr>
              <a:t>SQL</a:t>
            </a:r>
            <a:endParaRPr lang="en-MX" sz="2100"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Content Placeholder 2">
            <a:extLst>
              <a:ext uri="{FF2B5EF4-FFF2-40B4-BE49-F238E27FC236}">
                <a16:creationId xmlns:a16="http://schemas.microsoft.com/office/drawing/2014/main" id="{2AA86BDC-DD28-50E6-5383-C22E22866266}"/>
              </a:ext>
            </a:extLst>
          </p:cNvPr>
          <p:cNvSpPr txBox="1">
            <a:spLocks/>
          </p:cNvSpPr>
          <p:nvPr/>
        </p:nvSpPr>
        <p:spPr>
          <a:xfrm>
            <a:off x="838199" y="4408567"/>
            <a:ext cx="10515600" cy="1938992"/>
          </a:xfrm>
          <a:prstGeom prst="rect">
            <a:avLst/>
          </a:prstGeom>
        </p:spPr>
        <p:txBody>
          <a:bodyPr vert="horz" lIns="91440" tIns="45720" rIns="91440" bIns="45720" numCol="2"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MX" sz="2500" dirty="0">
                <a:latin typeface="Helvetica Neue" panose="02000503000000020004" pitchFamily="2" charset="0"/>
                <a:ea typeface="Helvetica Neue" panose="02000503000000020004" pitchFamily="2" charset="0"/>
                <a:cs typeface="Helvetica Neue" panose="02000503000000020004" pitchFamily="2" charset="0"/>
              </a:rPr>
              <a:t>Presentaciones / Documentos:</a:t>
            </a:r>
          </a:p>
          <a:p>
            <a:pPr lvl="1"/>
            <a:r>
              <a:rPr lang="en-MX" sz="1900" b="1" dirty="0">
                <a:latin typeface="Helvetica Neue" panose="02000503000000020004" pitchFamily="2" charset="0"/>
                <a:ea typeface="Helvetica Neue" panose="02000503000000020004" pitchFamily="2" charset="0"/>
                <a:cs typeface="Helvetica Neue" panose="02000503000000020004" pitchFamily="2" charset="0"/>
              </a:rPr>
              <a:t>Microsoft PowerPoint / KeyNote</a:t>
            </a:r>
          </a:p>
          <a:p>
            <a:pPr lvl="1"/>
            <a:r>
              <a:rPr lang="en-MX" sz="1900" i="1" dirty="0">
                <a:latin typeface="Helvetica Neue" panose="02000503000000020004" pitchFamily="2" charset="0"/>
                <a:ea typeface="Helvetica Neue" panose="02000503000000020004" pitchFamily="2" charset="0"/>
                <a:cs typeface="Helvetica Neue" panose="02000503000000020004" pitchFamily="2" charset="0"/>
              </a:rPr>
              <a:t>Microsoft PowerBI</a:t>
            </a:r>
          </a:p>
          <a:p>
            <a:pPr lvl="1"/>
            <a:r>
              <a:rPr lang="en-MX" sz="1900" b="1" dirty="0">
                <a:latin typeface="Helvetica Neue" panose="02000503000000020004" pitchFamily="2" charset="0"/>
                <a:ea typeface="Helvetica Neue" panose="02000503000000020004" pitchFamily="2" charset="0"/>
                <a:cs typeface="Helvetica Neue" panose="02000503000000020004" pitchFamily="2" charset="0"/>
              </a:rPr>
              <a:t>Microsoft Word</a:t>
            </a:r>
          </a:p>
          <a:p>
            <a:pPr lvl="1"/>
            <a:endParaRPr lang="en-MX" sz="1900"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MX" sz="1900"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MX" sz="1900"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MX" sz="1900" b="1" dirty="0">
                <a:latin typeface="Helvetica Neue" panose="02000503000000020004" pitchFamily="2" charset="0"/>
                <a:ea typeface="Helvetica Neue" panose="02000503000000020004" pitchFamily="2" charset="0"/>
                <a:cs typeface="Helvetica Neue" panose="02000503000000020004" pitchFamily="2" charset="0"/>
              </a:rPr>
              <a:t>R (Paquete Shiny, Gráficas ggplot, etc)</a:t>
            </a:r>
          </a:p>
          <a:p>
            <a:pPr lvl="1"/>
            <a:r>
              <a:rPr lang="en-MX" sz="1900" b="1" dirty="0">
                <a:latin typeface="Helvetica Neue" panose="02000503000000020004" pitchFamily="2" charset="0"/>
                <a:ea typeface="Helvetica Neue" panose="02000503000000020004" pitchFamily="2" charset="0"/>
                <a:cs typeface="Helvetica Neue" panose="02000503000000020004" pitchFamily="2" charset="0"/>
              </a:rPr>
              <a:t>LaTeX (Beamer)</a:t>
            </a:r>
          </a:p>
          <a:p>
            <a:pPr lvl="1"/>
            <a:r>
              <a:rPr lang="en-MX" sz="1900" dirty="0">
                <a:latin typeface="Helvetica Neue" panose="02000503000000020004" pitchFamily="2" charset="0"/>
                <a:ea typeface="Helvetica Neue" panose="02000503000000020004" pitchFamily="2" charset="0"/>
                <a:cs typeface="Helvetica Neue" panose="02000503000000020004" pitchFamily="2" charset="0"/>
              </a:rPr>
              <a:t>Prezi</a:t>
            </a:r>
          </a:p>
          <a:p>
            <a:pPr lvl="1"/>
            <a:r>
              <a:rPr lang="en-MX" sz="1900" b="1" dirty="0">
                <a:latin typeface="Helvetica Neue" panose="02000503000000020004" pitchFamily="2" charset="0"/>
                <a:ea typeface="Helvetica Neue" panose="02000503000000020004" pitchFamily="2" charset="0"/>
                <a:cs typeface="Helvetica Neue" panose="02000503000000020004" pitchFamily="2" charset="0"/>
              </a:rPr>
              <a:t>Zoom</a:t>
            </a:r>
            <a:r>
              <a:rPr lang="en-MX" sz="1900" dirty="0">
                <a:latin typeface="Helvetica Neue" panose="02000503000000020004" pitchFamily="2" charset="0"/>
                <a:ea typeface="Helvetica Neue" panose="02000503000000020004" pitchFamily="2" charset="0"/>
                <a:cs typeface="Helvetica Neue" panose="02000503000000020004" pitchFamily="2" charset="0"/>
              </a:rPr>
              <a:t> / Teams / Skype</a:t>
            </a:r>
          </a:p>
        </p:txBody>
      </p:sp>
    </p:spTree>
    <p:extLst>
      <p:ext uri="{BB962C8B-B14F-4D97-AF65-F5344CB8AC3E}">
        <p14:creationId xmlns:p14="http://schemas.microsoft.com/office/powerpoint/2010/main" val="1758160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DE2D3-5C4D-8359-4D80-144BD26EEC34}"/>
              </a:ext>
            </a:extLst>
          </p:cNvPr>
          <p:cNvSpPr>
            <a:spLocks noGrp="1"/>
          </p:cNvSpPr>
          <p:nvPr>
            <p:ph type="title"/>
          </p:nvPr>
        </p:nvSpPr>
        <p:spPr>
          <a:xfrm>
            <a:off x="2299580" y="0"/>
            <a:ext cx="8963685" cy="1325563"/>
          </a:xfrm>
        </p:spPr>
        <p:txBody>
          <a:bodyPr/>
          <a:lstStyle/>
          <a:p>
            <a:r>
              <a:rPr lang="en-US" dirty="0"/>
              <a:t>Sobre la clase</a:t>
            </a:r>
            <a:endParaRPr lang="es-MX" dirty="0"/>
          </a:p>
        </p:txBody>
      </p:sp>
      <p:sp>
        <p:nvSpPr>
          <p:cNvPr id="3" name="Marcador de contenido 2">
            <a:extLst>
              <a:ext uri="{FF2B5EF4-FFF2-40B4-BE49-F238E27FC236}">
                <a16:creationId xmlns:a16="http://schemas.microsoft.com/office/drawing/2014/main" id="{F184A266-752D-0780-0D99-112C0545EAE1}"/>
              </a:ext>
            </a:extLst>
          </p:cNvPr>
          <p:cNvSpPr>
            <a:spLocks noGrp="1"/>
          </p:cNvSpPr>
          <p:nvPr>
            <p:ph idx="1"/>
          </p:nvPr>
        </p:nvSpPr>
        <p:spPr>
          <a:xfrm>
            <a:off x="1715784" y="1584356"/>
            <a:ext cx="9340065" cy="4767607"/>
          </a:xfrm>
        </p:spPr>
        <p:txBody>
          <a:bodyPr>
            <a:normAutofit lnSpcReduction="10000"/>
          </a:bodyPr>
          <a:lstStyle/>
          <a:p>
            <a:r>
              <a:rPr lang="en-US" sz="2800" dirty="0" err="1"/>
              <a:t>Tareas</a:t>
            </a:r>
            <a:r>
              <a:rPr lang="en-US" sz="2800" dirty="0"/>
              <a:t> </a:t>
            </a:r>
            <a:r>
              <a:rPr lang="en-US" sz="2800" dirty="0" err="1"/>
              <a:t>entregadas</a:t>
            </a:r>
            <a:r>
              <a:rPr lang="en-US" sz="2800" dirty="0"/>
              <a:t> </a:t>
            </a:r>
            <a:r>
              <a:rPr lang="en-US" sz="2800" dirty="0" err="1"/>
              <a:t>tarde</a:t>
            </a:r>
            <a:endParaRPr lang="en-US" sz="2800" dirty="0"/>
          </a:p>
          <a:p>
            <a:pPr lvl="1"/>
            <a:r>
              <a:rPr lang="en-US" dirty="0"/>
              <a:t>90% al </a:t>
            </a:r>
            <a:r>
              <a:rPr lang="en-US" dirty="0" err="1"/>
              <a:t>siguiente</a:t>
            </a:r>
            <a:r>
              <a:rPr lang="en-US" dirty="0"/>
              <a:t> día</a:t>
            </a:r>
          </a:p>
          <a:p>
            <a:pPr lvl="1"/>
            <a:r>
              <a:rPr lang="en-US" dirty="0"/>
              <a:t>80% al Segundo día</a:t>
            </a:r>
          </a:p>
          <a:p>
            <a:pPr lvl="1"/>
            <a:r>
              <a:rPr lang="en-US" dirty="0"/>
              <a:t>70% </a:t>
            </a:r>
            <a:r>
              <a:rPr lang="en-US" dirty="0" err="1"/>
              <a:t>Después</a:t>
            </a:r>
            <a:r>
              <a:rPr lang="en-US" dirty="0"/>
              <a:t> de </a:t>
            </a:r>
            <a:r>
              <a:rPr lang="en-US" dirty="0" err="1"/>
              <a:t>eso</a:t>
            </a:r>
            <a:endParaRPr lang="en-US" dirty="0"/>
          </a:p>
          <a:p>
            <a:r>
              <a:rPr lang="en-US" dirty="0" err="1"/>
              <a:t>Evaluación</a:t>
            </a:r>
            <a:endParaRPr lang="en-US" dirty="0"/>
          </a:p>
          <a:p>
            <a:pPr lvl="1"/>
            <a:r>
              <a:rPr lang="en-US" dirty="0" err="1"/>
              <a:t>Evidencia</a:t>
            </a:r>
            <a:r>
              <a:rPr lang="en-US" dirty="0"/>
              <a:t> 1 	10%</a:t>
            </a:r>
          </a:p>
          <a:p>
            <a:pPr lvl="1"/>
            <a:r>
              <a:rPr lang="en-US" dirty="0" err="1"/>
              <a:t>Evidencia</a:t>
            </a:r>
            <a:r>
              <a:rPr lang="en-US" dirty="0"/>
              <a:t> 2 	10%</a:t>
            </a:r>
          </a:p>
          <a:p>
            <a:pPr lvl="1"/>
            <a:r>
              <a:rPr lang="en-US" dirty="0" err="1"/>
              <a:t>Actividades</a:t>
            </a:r>
            <a:r>
              <a:rPr lang="en-US" dirty="0"/>
              <a:t> 	30%</a:t>
            </a:r>
          </a:p>
          <a:p>
            <a:pPr lvl="1"/>
            <a:r>
              <a:rPr lang="en-US" dirty="0"/>
              <a:t>Mid Quiz	10%</a:t>
            </a:r>
          </a:p>
          <a:p>
            <a:pPr lvl="1"/>
            <a:r>
              <a:rPr lang="en-US" dirty="0"/>
              <a:t>Examen final 	 30%</a:t>
            </a:r>
          </a:p>
          <a:p>
            <a:pPr marL="0" indent="0">
              <a:buNone/>
            </a:pPr>
            <a:endParaRPr lang="es-MX" dirty="0"/>
          </a:p>
        </p:txBody>
      </p:sp>
      <p:pic>
        <p:nvPicPr>
          <p:cNvPr id="2050" name="Picture 2" descr="Class Central • Find the best courses, wherever they exist.">
            <a:extLst>
              <a:ext uri="{FF2B5EF4-FFF2-40B4-BE49-F238E27FC236}">
                <a16:creationId xmlns:a16="http://schemas.microsoft.com/office/drawing/2014/main" id="{F66C8B55-AA53-B71A-2009-413A71939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3928" y="1774593"/>
            <a:ext cx="3654967" cy="3308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291148"/>
      </p:ext>
    </p:extLst>
  </p:cSld>
  <p:clrMapOvr>
    <a:masterClrMapping/>
  </p:clrMapOvr>
</p:sld>
</file>

<file path=ppt/theme/theme1.xml><?xml version="1.0" encoding="utf-8"?>
<a:theme xmlns:a="http://schemas.openxmlformats.org/drawingml/2006/main" name="ExploreVTI">
  <a:themeElements>
    <a:clrScheme name="AnalogousFromRegularSeedLeftStep">
      <a:dk1>
        <a:srgbClr val="000000"/>
      </a:dk1>
      <a:lt1>
        <a:srgbClr val="FFFFFF"/>
      </a:lt1>
      <a:dk2>
        <a:srgbClr val="282441"/>
      </a:dk2>
      <a:lt2>
        <a:srgbClr val="E2E8E7"/>
      </a:lt2>
      <a:accent1>
        <a:srgbClr val="D33C5E"/>
      </a:accent1>
      <a:accent2>
        <a:srgbClr val="C22B8B"/>
      </a:accent2>
      <a:accent3>
        <a:srgbClr val="CB3CD3"/>
      </a:accent3>
      <a:accent4>
        <a:srgbClr val="7A2BC2"/>
      </a:accent4>
      <a:accent5>
        <a:srgbClr val="4D3CD3"/>
      </a:accent5>
      <a:accent6>
        <a:srgbClr val="2B59C2"/>
      </a:accent6>
      <a:hlink>
        <a:srgbClr val="31937D"/>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630</TotalTime>
  <Words>853</Words>
  <Application>Microsoft Office PowerPoint</Application>
  <PresentationFormat>Panorámica</PresentationFormat>
  <Paragraphs>135</Paragraphs>
  <Slides>21</Slides>
  <Notes>0</Notes>
  <HiddenSlides>0</HiddenSlides>
  <MMClips>1</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21</vt:i4>
      </vt:variant>
    </vt:vector>
  </HeadingPairs>
  <TitlesOfParts>
    <vt:vector size="29" baseType="lpstr">
      <vt:lpstr>Arial</vt:lpstr>
      <vt:lpstr>Avenir Next LT Pro</vt:lpstr>
      <vt:lpstr>AvenirNext LT Pro Medium</vt:lpstr>
      <vt:lpstr>Helvetica Neue</vt:lpstr>
      <vt:lpstr>Lato Extended</vt:lpstr>
      <vt:lpstr>Rockwell</vt:lpstr>
      <vt:lpstr>Segoe UI</vt:lpstr>
      <vt:lpstr>ExploreVTI</vt:lpstr>
      <vt:lpstr>Minería de datos</vt:lpstr>
      <vt:lpstr>Presentación de PowerPoint</vt:lpstr>
      <vt:lpstr>Presentación de PowerPoint</vt:lpstr>
      <vt:lpstr>Presentación de PowerPoint</vt:lpstr>
      <vt:lpstr>Presentación de PowerPoint</vt:lpstr>
      <vt:lpstr>Es todo un equipo</vt:lpstr>
      <vt:lpstr>Principales áreas de empleo</vt:lpstr>
      <vt:lpstr>Principales Herramientas</vt:lpstr>
      <vt:lpstr>Sobre la clase</vt:lpstr>
      <vt:lpstr>Sobre la clase</vt:lpstr>
      <vt:lpstr>Sobre la clase</vt:lpstr>
      <vt:lpstr>Temario</vt:lpstr>
      <vt:lpstr>Software</vt:lpstr>
      <vt:lpstr>Instalemos R</vt:lpstr>
      <vt:lpstr>¿Qué es la Inteligencia Artificial - AI?</vt:lpstr>
      <vt:lpstr>¿Qué es el Aprendizaje Automático – Machine Learning (ML)?</vt:lpstr>
      <vt:lpstr>Deep Learning?</vt:lpstr>
      <vt:lpstr>Ejemplos de Algoritmos en ML</vt:lpstr>
      <vt:lpstr>¿Cómo evaluar los Algoritmos?</vt:lpstr>
      <vt:lpstr>Conceptos importantes</vt:lpstr>
      <vt:lpstr>Sobreentrenamiento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econometry</dc:title>
  <dc:creator>Alan Coello</dc:creator>
  <cp:lastModifiedBy>Alan Coello</cp:lastModifiedBy>
  <cp:revision>25</cp:revision>
  <dcterms:created xsi:type="dcterms:W3CDTF">2022-08-07T20:40:42Z</dcterms:created>
  <dcterms:modified xsi:type="dcterms:W3CDTF">2023-11-07T05:26:34Z</dcterms:modified>
</cp:coreProperties>
</file>